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90" r:id="rId3"/>
    <p:sldId id="309" r:id="rId4"/>
    <p:sldId id="312" r:id="rId5"/>
    <p:sldId id="328" r:id="rId6"/>
    <p:sldId id="311" r:id="rId7"/>
    <p:sldId id="305" r:id="rId8"/>
    <p:sldId id="324" r:id="rId9"/>
    <p:sldId id="326" r:id="rId10"/>
    <p:sldId id="325" r:id="rId11"/>
    <p:sldId id="327" r:id="rId12"/>
    <p:sldId id="310" r:id="rId13"/>
    <p:sldId id="332" r:id="rId14"/>
    <p:sldId id="307" r:id="rId15"/>
    <p:sldId id="308" r:id="rId16"/>
    <p:sldId id="331" r:id="rId17"/>
    <p:sldId id="337" r:id="rId18"/>
    <p:sldId id="291" r:id="rId19"/>
    <p:sldId id="292" r:id="rId20"/>
    <p:sldId id="293" r:id="rId21"/>
    <p:sldId id="323" r:id="rId22"/>
    <p:sldId id="294" r:id="rId23"/>
    <p:sldId id="321" r:id="rId24"/>
    <p:sldId id="295" r:id="rId25"/>
    <p:sldId id="296" r:id="rId26"/>
    <p:sldId id="322" r:id="rId27"/>
    <p:sldId id="297" r:id="rId28"/>
    <p:sldId id="298" r:id="rId29"/>
    <p:sldId id="299" r:id="rId30"/>
    <p:sldId id="300" r:id="rId31"/>
    <p:sldId id="301" r:id="rId32"/>
    <p:sldId id="302" r:id="rId33"/>
    <p:sldId id="329" r:id="rId34"/>
    <p:sldId id="313" r:id="rId35"/>
    <p:sldId id="314" r:id="rId36"/>
    <p:sldId id="315" r:id="rId37"/>
    <p:sldId id="316" r:id="rId38"/>
    <p:sldId id="317" r:id="rId39"/>
    <p:sldId id="336" r:id="rId40"/>
    <p:sldId id="319" r:id="rId41"/>
    <p:sldId id="333" r:id="rId42"/>
    <p:sldId id="334" r:id="rId43"/>
    <p:sldId id="320" r:id="rId44"/>
    <p:sldId id="263" r:id="rId45"/>
    <p:sldId id="264" r:id="rId46"/>
    <p:sldId id="265" r:id="rId47"/>
    <p:sldId id="266" r:id="rId48"/>
    <p:sldId id="268" r:id="rId49"/>
    <p:sldId id="269" r:id="rId50"/>
    <p:sldId id="283" r:id="rId51"/>
    <p:sldId id="284" r:id="rId52"/>
    <p:sldId id="288" r:id="rId53"/>
    <p:sldId id="285" r:id="rId54"/>
    <p:sldId id="286" r:id="rId55"/>
    <p:sldId id="287" r:id="rId56"/>
    <p:sldId id="272" r:id="rId57"/>
    <p:sldId id="273" r:id="rId58"/>
    <p:sldId id="274" r:id="rId59"/>
    <p:sldId id="276" r:id="rId60"/>
    <p:sldId id="277" r:id="rId61"/>
    <p:sldId id="278"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42" autoAdjust="0"/>
    <p:restoredTop sz="79751" autoAdjust="0"/>
  </p:normalViewPr>
  <p:slideViewPr>
    <p:cSldViewPr snapToGrid="0">
      <p:cViewPr>
        <p:scale>
          <a:sx n="70" d="100"/>
          <a:sy n="70" d="100"/>
        </p:scale>
        <p:origin x="-618" y="-72"/>
      </p:cViewPr>
      <p:guideLst>
        <p:guide orient="horz" pos="2160"/>
        <p:guide pos="3840"/>
      </p:guideLst>
    </p:cSldViewPr>
  </p:slideViewPr>
  <p:notesTextViewPr>
    <p:cViewPr>
      <p:scale>
        <a:sx n="1" d="1"/>
        <a:sy n="1" d="1"/>
      </p:scale>
      <p:origin x="0" y="0"/>
    </p:cViewPr>
  </p:notesTextViewPr>
  <p:sorterViewPr>
    <p:cViewPr>
      <p:scale>
        <a:sx n="100" d="100"/>
        <a:sy n="100" d="100"/>
      </p:scale>
      <p:origin x="0" y="23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3B85D6-F02C-493F-980B-0A0A4B01383D}" type="datetimeFigureOut">
              <a:rPr lang="en-GB" smtClean="0"/>
              <a:t>05/08/2015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0AF44-0B77-40DF-9C59-55B01FDC8E0D}" type="slidenum">
              <a:rPr lang="en-GB" smtClean="0"/>
              <a:t>‹#›</a:t>
            </a:fld>
            <a:endParaRPr lang="en-GB" dirty="0"/>
          </a:p>
        </p:txBody>
      </p:sp>
    </p:spTree>
    <p:extLst>
      <p:ext uri="{BB962C8B-B14F-4D97-AF65-F5344CB8AC3E}">
        <p14:creationId xmlns:p14="http://schemas.microsoft.com/office/powerpoint/2010/main" val="3968517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 consider a number of misunderstandings of randomisation in clinical trials. Some of them are so persistent and pernicious that they deserve to be qualified as myths. Particularly common in the philosophical literature is the notion that the presence of indefinitely many confounders renders randomisation pointless. I show that this is based on a fallacy of the same sort that would suppose that a sum of infinite terms cannot be bounded. With the aim of a simple game of chances I shall show what one should expect randomisation can do for one and what it cannot. I conclude that randomisation is valuable but should not be used as an excuse for ignoring prognostic information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770AF44-0B77-40DF-9C59-55B01FDC8E0D}" type="slidenum">
              <a:rPr lang="en-GB" smtClean="0"/>
              <a:t>1</a:t>
            </a:fld>
            <a:endParaRPr lang="en-GB" dirty="0"/>
          </a:p>
        </p:txBody>
      </p:sp>
    </p:spTree>
    <p:extLst>
      <p:ext uri="{BB962C8B-B14F-4D97-AF65-F5344CB8AC3E}">
        <p14:creationId xmlns:p14="http://schemas.microsoft.com/office/powerpoint/2010/main" val="21691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 This table  gives the results of applying three logistic regression models to each of the five demographic variables listed previously. The table lists the so-called deviance, fitting each of three possible factors: sub-study, treatment given that sub-study is already in the model, and treatment without having sub-study in the model. </a:t>
            </a:r>
          </a:p>
          <a:p>
            <a:endParaRPr lang="en-GB" dirty="0"/>
          </a:p>
        </p:txBody>
      </p:sp>
      <p:sp>
        <p:nvSpPr>
          <p:cNvPr id="4" name="Slide Number Placeholder 3"/>
          <p:cNvSpPr>
            <a:spLocks noGrp="1"/>
          </p:cNvSpPr>
          <p:nvPr>
            <p:ph type="sldNum" sz="quarter" idx="10"/>
          </p:nvPr>
        </p:nvSpPr>
        <p:spPr/>
        <p:txBody>
          <a:bodyPr/>
          <a:lstStyle/>
          <a:p>
            <a:pPr lvl="0"/>
            <a:fld id="{9AECE3BE-3C6F-4C78-ADF1-2C014F0D1CDF}" type="slidenum">
              <a:rPr lang="en-GB" smtClean="0"/>
              <a:t>24</a:t>
            </a:fld>
            <a:endParaRPr lang="en-GB" dirty="0"/>
          </a:p>
        </p:txBody>
      </p:sp>
    </p:spTree>
    <p:extLst>
      <p:ext uri="{BB962C8B-B14F-4D97-AF65-F5344CB8AC3E}">
        <p14:creationId xmlns:p14="http://schemas.microsoft.com/office/powerpoint/2010/main" val="2696814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 The deviances should have (approximately) a chi-square distribution under the null hypothesis that there is no systematic difference between groups associated with the classification in question for the variable in question. For sub-study the degrees of freedom should be 1 and for the other two they should be 2. The table above gives the P-values associated with the various significance tests. </a:t>
            </a:r>
          </a:p>
          <a:p>
            <a:pPr lvl="0"/>
            <a:endParaRPr lang="en-GB" dirty="0" smtClean="0"/>
          </a:p>
          <a:p>
            <a:pPr lvl="0"/>
            <a:r>
              <a:rPr lang="en-GB" dirty="0" smtClean="0"/>
              <a:t>For every demographic variable, it will be seen that there is a significant ‘effect’ of sub-study, a non-significant ‘effect’ of treatment if sub-study is in the model and a significant ‘effect’ of treatment if sub-study is not in the model.</a:t>
            </a:r>
          </a:p>
          <a:p>
            <a:pPr lvl="0"/>
            <a:endParaRPr lang="en-GB" dirty="0" smtClean="0"/>
          </a:p>
          <a:p>
            <a:pPr lvl="0"/>
            <a:r>
              <a:rPr lang="en-GB" dirty="0" smtClean="0"/>
              <a:t>In other words, the process by which patients were allocated to treatment is such that sub-study must be in the model in order to permit a valid comparison of the outcomes of this trial between treatments, since there are already important differences between treatment groups at baseline.</a:t>
            </a:r>
            <a:endParaRPr lang="en-GB" dirty="0"/>
          </a:p>
        </p:txBody>
      </p:sp>
      <p:sp>
        <p:nvSpPr>
          <p:cNvPr id="4" name="Slide Number Placeholder 3"/>
          <p:cNvSpPr>
            <a:spLocks noGrp="1"/>
          </p:cNvSpPr>
          <p:nvPr>
            <p:ph type="sldNum" sz="quarter" idx="10"/>
          </p:nvPr>
        </p:nvSpPr>
        <p:spPr/>
        <p:txBody>
          <a:bodyPr/>
          <a:lstStyle/>
          <a:p>
            <a:pPr lvl="0"/>
            <a:fld id="{9AECE3BE-3C6F-4C78-ADF1-2C014F0D1CDF}" type="slidenum">
              <a:rPr lang="en-GB" smtClean="0"/>
              <a:t>25</a:t>
            </a:fld>
            <a:endParaRPr lang="en-GB" dirty="0"/>
          </a:p>
        </p:txBody>
      </p:sp>
    </p:spTree>
    <p:extLst>
      <p:ext uri="{BB962C8B-B14F-4D97-AF65-F5344CB8AC3E}">
        <p14:creationId xmlns:p14="http://schemas.microsoft.com/office/powerpoint/2010/main" val="2696814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Of course these variables would quite</a:t>
            </a:r>
            <a:r>
              <a:rPr lang="en-GB" baseline="0" dirty="0" smtClean="0"/>
              <a:t> plausibly differ between treatment groups. However had the patients been randomised between and within sub-study</a:t>
            </a:r>
          </a:p>
          <a:p>
            <a:r>
              <a:rPr lang="en-GB" baseline="0" dirty="0" smtClean="0"/>
              <a:t>One would not expect those patients given lumiracoxib to differ between sub-studies.</a:t>
            </a:r>
            <a:endParaRPr lang="en-GB" dirty="0"/>
          </a:p>
        </p:txBody>
      </p:sp>
      <p:sp>
        <p:nvSpPr>
          <p:cNvPr id="4" name="Slide Number Placeholder 3"/>
          <p:cNvSpPr>
            <a:spLocks noGrp="1"/>
          </p:cNvSpPr>
          <p:nvPr>
            <p:ph type="sldNum" sz="quarter" idx="10"/>
          </p:nvPr>
        </p:nvSpPr>
        <p:spPr/>
        <p:txBody>
          <a:bodyPr/>
          <a:lstStyle/>
          <a:p>
            <a:pPr lvl="0"/>
            <a:fld id="{9AECE3BE-3C6F-4C78-ADF1-2C014F0D1CDF}" type="slidenum">
              <a:rPr lang="en-GB" smtClean="0"/>
              <a:t>27</a:t>
            </a:fld>
            <a:endParaRPr lang="en-GB" dirty="0"/>
          </a:p>
        </p:txBody>
      </p:sp>
    </p:spTree>
    <p:extLst>
      <p:ext uri="{BB962C8B-B14F-4D97-AF65-F5344CB8AC3E}">
        <p14:creationId xmlns:p14="http://schemas.microsoft.com/office/powerpoint/2010/main" val="2995119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we</a:t>
            </a:r>
            <a:r>
              <a:rPr lang="en-GB" baseline="0" dirty="0" smtClean="0"/>
              <a:t> just compare the lumiracoxib patients</a:t>
            </a:r>
            <a:endParaRPr lang="en-GB" dirty="0"/>
          </a:p>
        </p:txBody>
      </p:sp>
      <p:sp>
        <p:nvSpPr>
          <p:cNvPr id="4" name="Slide Number Placeholder 3"/>
          <p:cNvSpPr>
            <a:spLocks noGrp="1"/>
          </p:cNvSpPr>
          <p:nvPr>
            <p:ph type="sldNum" sz="quarter" idx="10"/>
          </p:nvPr>
        </p:nvSpPr>
        <p:spPr/>
        <p:txBody>
          <a:bodyPr/>
          <a:lstStyle/>
          <a:p>
            <a:pPr lvl="0"/>
            <a:fld id="{9AECE3BE-3C6F-4C78-ADF1-2C014F0D1CDF}" type="slidenum">
              <a:rPr lang="en-GB" smtClean="0"/>
              <a:t>28</a:t>
            </a:fld>
            <a:endParaRPr lang="en-GB" dirty="0"/>
          </a:p>
        </p:txBody>
      </p:sp>
    </p:spTree>
    <p:extLst>
      <p:ext uri="{BB962C8B-B14F-4D97-AF65-F5344CB8AC3E}">
        <p14:creationId xmlns:p14="http://schemas.microsoft.com/office/powerpoint/2010/main" val="2995119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we</a:t>
            </a:r>
            <a:r>
              <a:rPr lang="en-GB" baseline="0" dirty="0" smtClean="0"/>
              <a:t> just compare the lumiracoxib patients. Note that for some outcome variables the sub-study effect is clearly significant and for others it is not. However, all deviances are greater than 1.</a:t>
            </a:r>
            <a:endParaRPr lang="en-GB" dirty="0"/>
          </a:p>
        </p:txBody>
      </p:sp>
      <p:sp>
        <p:nvSpPr>
          <p:cNvPr id="4" name="Slide Number Placeholder 3"/>
          <p:cNvSpPr>
            <a:spLocks noGrp="1"/>
          </p:cNvSpPr>
          <p:nvPr>
            <p:ph type="sldNum" sz="quarter" idx="10"/>
          </p:nvPr>
        </p:nvSpPr>
        <p:spPr/>
        <p:txBody>
          <a:bodyPr/>
          <a:lstStyle/>
          <a:p>
            <a:pPr lvl="0"/>
            <a:fld id="{9AECE3BE-3C6F-4C78-ADF1-2C014F0D1CDF}" type="slidenum">
              <a:rPr lang="en-GB" smtClean="0"/>
              <a:t>29</a:t>
            </a:fld>
            <a:endParaRPr lang="en-GB" dirty="0"/>
          </a:p>
        </p:txBody>
      </p:sp>
    </p:spTree>
    <p:extLst>
      <p:ext uri="{BB962C8B-B14F-4D97-AF65-F5344CB8AC3E}">
        <p14:creationId xmlns:p14="http://schemas.microsoft.com/office/powerpoint/2010/main" val="2995119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lvl="0"/>
            <a:fld id="{9AECE3BE-3C6F-4C78-ADF1-2C014F0D1CDF}" type="slidenum">
              <a:rPr lang="en-GB" smtClean="0"/>
              <a:t>32</a:t>
            </a:fld>
            <a:endParaRPr lang="en-GB" dirty="0"/>
          </a:p>
        </p:txBody>
      </p:sp>
    </p:spTree>
    <p:extLst>
      <p:ext uri="{BB962C8B-B14F-4D97-AF65-F5344CB8AC3E}">
        <p14:creationId xmlns:p14="http://schemas.microsoft.com/office/powerpoint/2010/main" val="104332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"Worrall's fallacy"</a:t>
            </a:r>
          </a:p>
          <a:p>
            <a:r>
              <a:rPr lang="en-GB" sz="1200" kern="1200" dirty="0" smtClean="0">
                <a:solidFill>
                  <a:schemeClr val="tx1"/>
                </a:solidFill>
                <a:latin typeface="+mn-lt"/>
                <a:ea typeface="+mn-ea"/>
                <a:cs typeface="+mn-cs"/>
              </a:rPr>
              <a:t>"To illustrate the consequences of assuming that indefinitely </a:t>
            </a:r>
          </a:p>
          <a:p>
            <a:r>
              <a:rPr lang="en-GB" sz="1200" kern="1200" dirty="0" smtClean="0">
                <a:solidFill>
                  <a:schemeClr val="tx1"/>
                </a:solidFill>
                <a:latin typeface="+mn-lt"/>
                <a:ea typeface="+mn-ea"/>
                <a:cs typeface="+mn-cs"/>
              </a:rPr>
              <a:t>many covariates can be ruining the argument for randomisation"</a:t>
            </a: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"Set parameters"</a:t>
            </a:r>
          </a:p>
          <a:p>
            <a:r>
              <a:rPr lang="en-GB" sz="1200" kern="1200" dirty="0" smtClean="0">
                <a:solidFill>
                  <a:schemeClr val="tx1"/>
                </a:solidFill>
                <a:latin typeface="+mn-lt"/>
                <a:ea typeface="+mn-ea"/>
                <a:cs typeface="+mn-cs"/>
              </a:rPr>
              <a:t>SCALAR[IPRINT=EXTRA] k,n;VALUE=5,2000;Extra='number of covariates','Number of patients'</a:t>
            </a:r>
          </a:p>
          <a:p>
            <a:r>
              <a:rPr lang="en-GB" sz="1200" kern="1200" dirty="0" smtClean="0">
                <a:solidFill>
                  <a:schemeClr val="tx1"/>
                </a:solidFill>
                <a:latin typeface="+mn-lt"/>
                <a:ea typeface="+mn-ea"/>
                <a:cs typeface="+mn-cs"/>
              </a:rPr>
              <a:t>SCALAR mean,SD;VALUE=3.0,0.3</a:t>
            </a:r>
          </a:p>
          <a:p>
            <a:r>
              <a:rPr lang="en-GB" sz="1200" kern="1200" dirty="0" smtClean="0">
                <a:solidFill>
                  <a:schemeClr val="tx1"/>
                </a:solidFill>
                <a:latin typeface="+mn-lt"/>
                <a:ea typeface="+mn-ea"/>
                <a:cs typeface="+mn-cs"/>
              </a:rPr>
              <a:t>SCALAR beta;VALUE=1</a:t>
            </a:r>
          </a:p>
          <a:p>
            <a:r>
              <a:rPr lang="en-GB" sz="1200" kern="1200" dirty="0" smtClean="0">
                <a:solidFill>
                  <a:schemeClr val="tx1"/>
                </a:solidFill>
                <a:latin typeface="+mn-lt"/>
                <a:ea typeface="+mn-ea"/>
                <a:cs typeface="+mn-cs"/>
              </a:rPr>
              <a:t>POINTER[NVALUES=k]Covariate,Pred,LPred</a:t>
            </a: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SCALAR variance</a:t>
            </a:r>
          </a:p>
          <a:p>
            <a:r>
              <a:rPr lang="en-GB" sz="1200" kern="1200" dirty="0" smtClean="0">
                <a:solidFill>
                  <a:schemeClr val="tx1"/>
                </a:solidFill>
                <a:latin typeface="+mn-lt"/>
                <a:ea typeface="+mn-ea"/>
                <a:cs typeface="+mn-cs"/>
              </a:rPr>
              <a:t>CALCULATE variance=SD**2</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"Simulate valuies of covariates"</a:t>
            </a:r>
          </a:p>
          <a:p>
            <a:r>
              <a:rPr lang="en-GB" sz="1200" kern="1200" dirty="0" smtClean="0">
                <a:solidFill>
                  <a:schemeClr val="tx1"/>
                </a:solidFill>
                <a:latin typeface="+mn-lt"/>
                <a:ea typeface="+mn-ea"/>
                <a:cs typeface="+mn-cs"/>
              </a:rPr>
              <a:t>GRANDOM [NVALUES=n;MEAN=mean;VARIANCE=variance;DISTRIBUTION=NORMAL]Covariate[]</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"Calculate linear predictor as a function of first covariate"</a:t>
            </a:r>
          </a:p>
          <a:p>
            <a:r>
              <a:rPr lang="en-GB" sz="1200" kern="1200" dirty="0" smtClean="0">
                <a:solidFill>
                  <a:schemeClr val="tx1"/>
                </a:solidFill>
                <a:latin typeface="+mn-lt"/>
                <a:ea typeface="+mn-ea"/>
                <a:cs typeface="+mn-cs"/>
              </a:rPr>
              <a:t>CALCULATE LPred[1]=mean+beta*(Covariate[1]-mean)</a:t>
            </a: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"Now calculate value of predictor as function of further covariates"</a:t>
            </a:r>
          </a:p>
          <a:p>
            <a:r>
              <a:rPr lang="en-GB" sz="1200" kern="1200" dirty="0" smtClean="0">
                <a:solidFill>
                  <a:schemeClr val="tx1"/>
                </a:solidFill>
                <a:latin typeface="+mn-lt"/>
                <a:ea typeface="+mn-ea"/>
                <a:cs typeface="+mn-cs"/>
              </a:rPr>
              <a:t>SCALAR k1,J1,I1</a:t>
            </a:r>
          </a:p>
          <a:p>
            <a:r>
              <a:rPr lang="en-GB" sz="1200" kern="1200" dirty="0" smtClean="0">
                <a:solidFill>
                  <a:schemeClr val="tx1"/>
                </a:solidFill>
                <a:latin typeface="+mn-lt"/>
                <a:ea typeface="+mn-ea"/>
                <a:cs typeface="+mn-cs"/>
              </a:rPr>
              <a:t>CALCULATE k1=k-1</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FOR[NTIMES=k1;INDEX=I]</a:t>
            </a:r>
          </a:p>
          <a:p>
            <a:r>
              <a:rPr lang="en-GB" sz="1200" kern="1200" dirty="0" smtClean="0">
                <a:solidFill>
                  <a:schemeClr val="tx1"/>
                </a:solidFill>
                <a:latin typeface="+mn-lt"/>
                <a:ea typeface="+mn-ea"/>
                <a:cs typeface="+mn-cs"/>
              </a:rPr>
              <a:t>  CALCULATE I1=I+1</a:t>
            </a:r>
          </a:p>
          <a:p>
            <a:r>
              <a:rPr lang="en-GB" sz="1200" kern="1200" dirty="0" smtClean="0">
                <a:solidFill>
                  <a:schemeClr val="tx1"/>
                </a:solidFill>
                <a:latin typeface="+mn-lt"/>
                <a:ea typeface="+mn-ea"/>
                <a:cs typeface="+mn-cs"/>
              </a:rPr>
              <a:t>  FOR [NTIMES=I;INDEX=J]</a:t>
            </a:r>
          </a:p>
          <a:p>
            <a:r>
              <a:rPr lang="en-GB" sz="1200" kern="1200" dirty="0" smtClean="0">
                <a:solidFill>
                  <a:schemeClr val="tx1"/>
                </a:solidFill>
                <a:latin typeface="+mn-lt"/>
                <a:ea typeface="+mn-ea"/>
                <a:cs typeface="+mn-cs"/>
              </a:rPr>
              <a:t>    CALCULATE J1=J+1</a:t>
            </a:r>
          </a:p>
          <a:p>
            <a:r>
              <a:rPr lang="en-GB" sz="1200" kern="1200" dirty="0" smtClean="0">
                <a:solidFill>
                  <a:schemeClr val="tx1"/>
                </a:solidFill>
                <a:latin typeface="+mn-lt"/>
                <a:ea typeface="+mn-ea"/>
                <a:cs typeface="+mn-cs"/>
              </a:rPr>
              <a:t>    CALCULATE LPred[I1]=LPred[I]+beta*(Covariate[J1]-mean)</a:t>
            </a:r>
          </a:p>
          <a:p>
            <a:r>
              <a:rPr lang="en-GB" sz="1200" kern="1200" dirty="0" smtClean="0">
                <a:solidFill>
                  <a:schemeClr val="tx1"/>
                </a:solidFill>
                <a:latin typeface="+mn-lt"/>
                <a:ea typeface="+mn-ea"/>
                <a:cs typeface="+mn-cs"/>
              </a:rPr>
              <a:t>  ENDFOR</a:t>
            </a:r>
          </a:p>
          <a:p>
            <a:r>
              <a:rPr lang="en-GB" sz="1200" kern="1200" dirty="0" smtClean="0">
                <a:solidFill>
                  <a:schemeClr val="tx1"/>
                </a:solidFill>
                <a:latin typeface="+mn-lt"/>
                <a:ea typeface="+mn-ea"/>
                <a:cs typeface="+mn-cs"/>
              </a:rPr>
              <a:t>ENDFOR</a:t>
            </a: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"Summarise results"</a:t>
            </a:r>
          </a:p>
          <a:p>
            <a:r>
              <a:rPr lang="en-GB" sz="1200" kern="1200" dirty="0" smtClean="0">
                <a:solidFill>
                  <a:schemeClr val="tx1"/>
                </a:solidFill>
                <a:latin typeface="+mn-lt"/>
                <a:ea typeface="+mn-ea"/>
                <a:cs typeface="+mn-cs"/>
              </a:rPr>
              <a:t>DESCRIBE [SELECTION=nobs,nmv,mean,median,min,max,q1,q3,sd] LPred[]</a:t>
            </a: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"Begin calculation of empirical density distributions"</a:t>
            </a:r>
          </a:p>
          <a:p>
            <a:r>
              <a:rPr lang="en-GB" sz="1200" kern="1200" dirty="0" smtClean="0">
                <a:solidFill>
                  <a:schemeClr val="tx1"/>
                </a:solidFill>
                <a:latin typeface="+mn-lt"/>
                <a:ea typeface="+mn-ea"/>
                <a:cs typeface="+mn-cs"/>
              </a:rPr>
              <a:t>POINTER[NVALUES=k]grid,density</a:t>
            </a:r>
          </a:p>
          <a:p>
            <a:r>
              <a:rPr lang="en-GB" sz="1200" kern="1200" dirty="0" smtClean="0">
                <a:solidFill>
                  <a:schemeClr val="tx1"/>
                </a:solidFill>
                <a:latin typeface="+mn-lt"/>
                <a:ea typeface="+mn-ea"/>
                <a:cs typeface="+mn-cs"/>
              </a:rPr>
              <a:t>KERNELDENSITY [PRINT=integral,summary; METHOD=sj; NGRIDEXPONENT2=11; PROPORTION=!(0.025,\</a:t>
            </a:r>
          </a:p>
          <a:p>
            <a:r>
              <a:rPr lang="en-GB" sz="1200" kern="1200" dirty="0" smtClean="0">
                <a:solidFill>
                  <a:schemeClr val="tx1"/>
                </a:solidFill>
                <a:latin typeface="+mn-lt"/>
                <a:ea typeface="+mn-ea"/>
                <a:cs typeface="+mn-cs"/>
              </a:rPr>
              <a:t>0.25,0.5,0.75,0.975); WINDOW=1] SAMPLE=LPred[]; GRID=grid[]; DENSITY=density[]</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"Plot results"</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TEXT [NVALUES=5] Label</a:t>
            </a:r>
          </a:p>
          <a:p>
            <a:r>
              <a:rPr lang="en-GB" sz="1200" kern="1200" dirty="0" smtClean="0">
                <a:solidFill>
                  <a:schemeClr val="tx1"/>
                </a:solidFill>
                <a:latin typeface="+mn-lt"/>
                <a:ea typeface="+mn-ea"/>
                <a:cs typeface="+mn-cs"/>
              </a:rPr>
              <a:t>READ[PRINT=*] Label</a:t>
            </a:r>
          </a:p>
          <a:p>
            <a:r>
              <a:rPr lang="en-GB" sz="1200" kern="1200" dirty="0" smtClean="0">
                <a:solidFill>
                  <a:schemeClr val="tx1"/>
                </a:solidFill>
                <a:latin typeface="+mn-lt"/>
                <a:ea typeface="+mn-ea"/>
                <a:cs typeface="+mn-cs"/>
              </a:rPr>
              <a:t>'black = 1' 'red = 2' 'blue = 3' 'brown = 4' 'orange = 5'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PEN [RESET=yes] 1,2,3,4,5; METHOD=monotonic; SYMBOL=0; THICKNESS=2;\</a:t>
            </a:r>
          </a:p>
          <a:p>
            <a:r>
              <a:rPr lang="en-GB" sz="1200" kern="1200" dirty="0" smtClean="0">
                <a:solidFill>
                  <a:schemeClr val="tx1"/>
                </a:solidFill>
                <a:latin typeface="+mn-lt"/>
                <a:ea typeface="+mn-ea"/>
                <a:cs typeface="+mn-cs"/>
              </a:rPr>
              <a:t> COLOUR='black','red','blue','brown','orange'</a:t>
            </a:r>
          </a:p>
          <a:p>
            <a:r>
              <a:rPr lang="en-GB" sz="1200" kern="1200" dirty="0" smtClean="0">
                <a:solidFill>
                  <a:schemeClr val="tx1"/>
                </a:solidFill>
                <a:latin typeface="+mn-lt"/>
                <a:ea typeface="+mn-ea"/>
                <a:cs typeface="+mn-cs"/>
              </a:rPr>
              <a:t>XAXIS [RESET=yes] WINDOW=1; TITLE='Linear predictor'</a:t>
            </a:r>
          </a:p>
          <a:p>
            <a:r>
              <a:rPr lang="en-GB" sz="1200" kern="1200" dirty="0" smtClean="0">
                <a:solidFill>
                  <a:schemeClr val="tx1"/>
                </a:solidFill>
                <a:latin typeface="+mn-lt"/>
                <a:ea typeface="+mn-ea"/>
                <a:cs typeface="+mn-cs"/>
              </a:rPr>
              <a:t>YAXIS [RESET=yes] WINDOW=1; TITLE='Density'</a:t>
            </a:r>
          </a:p>
          <a:p>
            <a:r>
              <a:rPr lang="en-GB" sz="1200" kern="1200" dirty="0" smtClean="0">
                <a:solidFill>
                  <a:schemeClr val="tx1"/>
                </a:solidFill>
                <a:latin typeface="+mn-lt"/>
                <a:ea typeface="+mn-ea"/>
                <a:cs typeface="+mn-cs"/>
              </a:rPr>
              <a:t>DGRAPH [WINDOW=1; KEYWINDOW=2;TITLE='Distribution for linear predictor as a function of 1 to 5 covariates'] \</a:t>
            </a:r>
          </a:p>
          <a:p>
            <a:r>
              <a:rPr lang="en-GB" sz="1200" kern="1200" dirty="0" smtClean="0">
                <a:solidFill>
                  <a:schemeClr val="tx1"/>
                </a:solidFill>
                <a:latin typeface="+mn-lt"/>
                <a:ea typeface="+mn-ea"/>
                <a:cs typeface="+mn-cs"/>
              </a:rPr>
              <a:t>Y=density[]; X=grid[]; PEN=1,2,3,4,5;DESCRIPTION=Label$[1...5]</a:t>
            </a:r>
          </a:p>
          <a:p>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770AF44-0B77-40DF-9C59-55B01FDC8E0D}" type="slidenum">
              <a:rPr lang="en-GB" smtClean="0"/>
              <a:t>41</a:t>
            </a:fld>
            <a:endParaRPr lang="en-GB" dirty="0"/>
          </a:p>
        </p:txBody>
      </p:sp>
    </p:spTree>
    <p:extLst>
      <p:ext uri="{BB962C8B-B14F-4D97-AF65-F5344CB8AC3E}">
        <p14:creationId xmlns:p14="http://schemas.microsoft.com/office/powerpoint/2010/main" val="1181436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D3B98D8-6A6E-43F7-8376-C73BE0B48D55}"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46</a:t>
            </a:fld>
            <a:endParaRPr lang="en-GB" sz="1200" b="0" i="0" u="none" strike="noStrike" kern="1200" cap="none" spc="0" baseline="0" dirty="0">
              <a:solidFill>
                <a:srgbClr val="000000"/>
              </a:solidFill>
              <a:uFillTx/>
              <a:latin typeface="Arial"/>
            </a:endParaRPr>
          </a:p>
        </p:txBody>
      </p:sp>
      <p:sp>
        <p:nvSpPr>
          <p:cNvPr id="3" name="Slide Image Placeholder 2"/>
          <p:cNvSpPr>
            <a:spLocks noGrp="1" noRot="1" noChangeAspect="1"/>
          </p:cNvSpPr>
          <p:nvPr>
            <p:ph type="sldImg"/>
          </p:nvPr>
        </p:nvSpPr>
        <p:spPr/>
      </p:sp>
      <p:sp>
        <p:nvSpPr>
          <p:cNvPr id="4" name="Rectangle 3"/>
          <p:cNvSpPr txBox="1">
            <a:spLocks noGrp="1"/>
          </p:cNvSpPr>
          <p:nvPr>
            <p:ph type="body" sz="quarter" idx="1"/>
          </p:nvPr>
        </p:nvSpPr>
        <p:spPr/>
        <p:txBody>
          <a:bodyPr/>
          <a:lstStyle/>
          <a:p>
            <a:pPr lvl="0">
              <a:lnSpc>
                <a:spcPct val="80000"/>
              </a:lnSpc>
            </a:pPr>
            <a:endParaRPr lang="en-GB" sz="800" dirty="0">
              <a:latin typeface="Courier New" pitchFamily="49"/>
            </a:endParaRPr>
          </a:p>
        </p:txBody>
      </p:sp>
    </p:spTree>
    <p:extLst>
      <p:ext uri="{BB962C8B-B14F-4D97-AF65-F5344CB8AC3E}">
        <p14:creationId xmlns:p14="http://schemas.microsoft.com/office/powerpoint/2010/main" val="4281138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10000 simulations were carried out in each case</a:t>
            </a:r>
            <a:r>
              <a:rPr lang="en-GB" baseline="0" dirty="0" smtClean="0"/>
              <a:t> and , having randomly permuted the treatment labels, the treatment effect calculated. The actual value is indicated by a blue diamond. The curves give the estimated distribution using a nonparametric distribution.</a:t>
            </a:r>
            <a:endParaRPr lang="en-GB" dirty="0"/>
          </a:p>
        </p:txBody>
      </p:sp>
      <p:sp>
        <p:nvSpPr>
          <p:cNvPr id="4" name="Slide Number Placeholder 3"/>
          <p:cNvSpPr>
            <a:spLocks noGrp="1"/>
          </p:cNvSpPr>
          <p:nvPr>
            <p:ph type="sldNum" sz="quarter" idx="10"/>
          </p:nvPr>
        </p:nvSpPr>
        <p:spPr/>
        <p:txBody>
          <a:bodyPr/>
          <a:lstStyle/>
          <a:p>
            <a:pPr lvl="0"/>
            <a:fld id="{5F3E0F18-340B-4027-82D1-961054628598}" type="slidenum">
              <a:rPr lang="en-GB" smtClean="0"/>
              <a:pPr lvl="0"/>
              <a:t>48</a:t>
            </a:fld>
            <a:endParaRPr lang="en-GB" dirty="0"/>
          </a:p>
        </p:txBody>
      </p:sp>
    </p:spTree>
    <p:extLst>
      <p:ext uri="{BB962C8B-B14F-4D97-AF65-F5344CB8AC3E}">
        <p14:creationId xmlns:p14="http://schemas.microsoft.com/office/powerpoint/2010/main" val="3130747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Strictly these are randomisation</a:t>
            </a:r>
            <a:r>
              <a:rPr lang="en-GB" baseline="0" dirty="0" smtClean="0"/>
              <a:t> distributions</a:t>
            </a:r>
            <a:endParaRPr lang="en-GB" dirty="0"/>
          </a:p>
        </p:txBody>
      </p:sp>
      <p:sp>
        <p:nvSpPr>
          <p:cNvPr id="4" name="Slide Number Placeholder 3"/>
          <p:cNvSpPr>
            <a:spLocks noGrp="1"/>
          </p:cNvSpPr>
          <p:nvPr>
            <p:ph type="sldNum" sz="quarter" idx="10"/>
          </p:nvPr>
        </p:nvSpPr>
        <p:spPr/>
        <p:txBody>
          <a:bodyPr/>
          <a:lstStyle/>
          <a:p>
            <a:pPr lvl="0"/>
            <a:fld id="{5F3E0F18-340B-4027-82D1-961054628598}" type="slidenum">
              <a:rPr lang="en-GB" smtClean="0"/>
              <a:pPr lvl="0"/>
              <a:t>49</a:t>
            </a:fld>
            <a:endParaRPr lang="en-GB" dirty="0"/>
          </a:p>
        </p:txBody>
      </p:sp>
    </p:spTree>
    <p:extLst>
      <p:ext uri="{BB962C8B-B14F-4D97-AF65-F5344CB8AC3E}">
        <p14:creationId xmlns:p14="http://schemas.microsoft.com/office/powerpoint/2010/main" val="3434676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Contribution to the Brussels Summer School of Mathematics 2015 programme </a:t>
            </a:r>
          </a:p>
          <a:p>
            <a:endParaRPr lang="en-GB" dirty="0" smtClean="0"/>
          </a:p>
          <a:p>
            <a:r>
              <a:rPr lang="en-GB" dirty="0" smtClean="0"/>
              <a:t>https://bssm.ulb.ac.be/en/program.html</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C770AF44-0B77-40DF-9C59-55B01FDC8E0D}" type="slidenum">
              <a:rPr lang="en-GB" smtClean="0"/>
              <a:t>2</a:t>
            </a:fld>
            <a:endParaRPr lang="en-GB" dirty="0"/>
          </a:p>
        </p:txBody>
      </p:sp>
    </p:spTree>
    <p:extLst>
      <p:ext uri="{BB962C8B-B14F-4D97-AF65-F5344CB8AC3E}">
        <p14:creationId xmlns:p14="http://schemas.microsoft.com/office/powerpoint/2010/main" val="1618888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NB not only is the posted variance for the hybrid approach (approach 3)</a:t>
            </a:r>
            <a:r>
              <a:rPr lang="en-GB" baseline="0" dirty="0" smtClean="0"/>
              <a:t> not correct it actually increases compared to the completely randomised design!</a:t>
            </a:r>
            <a:endParaRPr lang="en-GB" dirty="0"/>
          </a:p>
        </p:txBody>
      </p:sp>
      <p:sp>
        <p:nvSpPr>
          <p:cNvPr id="4" name="Slide Number Placeholder 3"/>
          <p:cNvSpPr>
            <a:spLocks noGrp="1"/>
          </p:cNvSpPr>
          <p:nvPr>
            <p:ph type="sldNum" sz="quarter" idx="10"/>
          </p:nvPr>
        </p:nvSpPr>
        <p:spPr/>
        <p:txBody>
          <a:bodyPr/>
          <a:lstStyle/>
          <a:p>
            <a:pPr lvl="0"/>
            <a:fld id="{5F3E0F18-340B-4027-82D1-961054628598}" type="slidenum">
              <a:rPr lang="en-GB" smtClean="0"/>
              <a:pPr lvl="0"/>
              <a:t>50</a:t>
            </a:fld>
            <a:endParaRPr lang="en-GB" dirty="0"/>
          </a:p>
        </p:txBody>
      </p:sp>
    </p:spTree>
    <p:extLst>
      <p:ext uri="{BB962C8B-B14F-4D97-AF65-F5344CB8AC3E}">
        <p14:creationId xmlns:p14="http://schemas.microsoft.com/office/powerpoint/2010/main" val="1204932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lvl="0"/>
            <a:fld id="{5F3E0F18-340B-4027-82D1-961054628598}" type="slidenum">
              <a:rPr lang="en-GB" smtClean="0"/>
              <a:pPr lvl="0"/>
              <a:t>51</a:t>
            </a:fld>
            <a:endParaRPr lang="en-GB" dirty="0"/>
          </a:p>
        </p:txBody>
      </p:sp>
    </p:spTree>
    <p:extLst>
      <p:ext uri="{BB962C8B-B14F-4D97-AF65-F5344CB8AC3E}">
        <p14:creationId xmlns:p14="http://schemas.microsoft.com/office/powerpoint/2010/main" val="3247788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Responder analysis is an appalling crime that is responsible for killing thousands of patients</a:t>
            </a:r>
            <a:r>
              <a:rPr lang="en-GB" baseline="0" dirty="0" smtClean="0"/>
              <a:t> every year and wasting billions of dollars</a:t>
            </a:r>
            <a:endParaRPr lang="en-GB" dirty="0"/>
          </a:p>
        </p:txBody>
      </p:sp>
      <p:sp>
        <p:nvSpPr>
          <p:cNvPr id="4" name="Slide Number Placeholder 3"/>
          <p:cNvSpPr>
            <a:spLocks noGrp="1"/>
          </p:cNvSpPr>
          <p:nvPr>
            <p:ph type="sldNum" sz="quarter" idx="10"/>
          </p:nvPr>
        </p:nvSpPr>
        <p:spPr/>
        <p:txBody>
          <a:bodyPr/>
          <a:lstStyle/>
          <a:p>
            <a:pPr lvl="0"/>
            <a:fld id="{5F3E0F18-340B-4027-82D1-961054628598}" type="slidenum">
              <a:rPr lang="en-GB" smtClean="0"/>
              <a:pPr lvl="0"/>
              <a:t>55</a:t>
            </a:fld>
            <a:endParaRPr lang="en-GB" dirty="0"/>
          </a:p>
        </p:txBody>
      </p:sp>
    </p:spTree>
    <p:extLst>
      <p:ext uri="{BB962C8B-B14F-4D97-AF65-F5344CB8AC3E}">
        <p14:creationId xmlns:p14="http://schemas.microsoft.com/office/powerpoint/2010/main" val="1894400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38D1C77-1447-4FC4-88EB-23811A552493}" type="slidenum">
              <a:t>57</a:t>
            </a:fld>
            <a:endParaRPr lang="en-GB" sz="1200" b="0" i="0" u="none" strike="noStrike" kern="1200" cap="none" spc="0" baseline="0" dirty="0">
              <a:solidFill>
                <a:srgbClr val="000000"/>
              </a:solidFill>
              <a:uFillTx/>
              <a:latin typeface="Arial"/>
            </a:endParaRPr>
          </a:p>
        </p:txBody>
      </p:sp>
      <p:sp>
        <p:nvSpPr>
          <p:cNvPr id="3" name="Slide Image Placeholder 2"/>
          <p:cNvSpPr>
            <a:spLocks noGrp="1" noRot="1" noChangeAspect="1"/>
          </p:cNvSpPr>
          <p:nvPr>
            <p:ph type="sldImg"/>
          </p:nvPr>
        </p:nvSpPr>
        <p:spPr/>
      </p:sp>
      <p:sp>
        <p:nvSpPr>
          <p:cNvPr id="4" name="Rectangle 3"/>
          <p:cNvSpPr txBox="1">
            <a:spLocks noGrp="1"/>
          </p:cNvSpPr>
          <p:nvPr>
            <p:ph type="body" sz="quarter" idx="1"/>
          </p:nvPr>
        </p:nvSpPr>
        <p:spPr/>
        <p:txBody>
          <a:bodyPr/>
          <a:lstStyle/>
          <a:p>
            <a:endParaRPr lang="en-GB" dirty="0"/>
          </a:p>
        </p:txBody>
      </p:sp>
    </p:spTree>
    <p:extLst>
      <p:ext uri="{BB962C8B-B14F-4D97-AF65-F5344CB8AC3E}">
        <p14:creationId xmlns:p14="http://schemas.microsoft.com/office/powerpoint/2010/main" val="2400933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A230969-2096-43E0-AEE1-7F5B81F43A10}" type="slidenum">
              <a:t>58</a:t>
            </a:fld>
            <a:endParaRPr lang="en-GB" sz="1200" b="0" i="0" u="none" strike="noStrike" kern="1200" cap="none" spc="0" baseline="0" dirty="0">
              <a:solidFill>
                <a:srgbClr val="000000"/>
              </a:solidFill>
              <a:uFillTx/>
              <a:latin typeface="Arial"/>
            </a:endParaRPr>
          </a:p>
        </p:txBody>
      </p:sp>
      <p:sp>
        <p:nvSpPr>
          <p:cNvPr id="3" name="Slide Image Placeholder 2"/>
          <p:cNvSpPr>
            <a:spLocks noGrp="1" noRot="1" noChangeAspect="1"/>
          </p:cNvSpPr>
          <p:nvPr>
            <p:ph type="sldImg"/>
          </p:nvPr>
        </p:nvSpPr>
        <p:spPr/>
      </p:sp>
      <p:sp>
        <p:nvSpPr>
          <p:cNvPr id="4" name="Rectangle 3"/>
          <p:cNvSpPr txBox="1">
            <a:spLocks noGrp="1"/>
          </p:cNvSpPr>
          <p:nvPr>
            <p:ph type="body" sz="quarter" idx="1"/>
          </p:nvPr>
        </p:nvSpPr>
        <p:spPr/>
        <p:txBody>
          <a:bodyPr/>
          <a:lstStyle/>
          <a:p>
            <a:pPr lvl="0"/>
            <a:r>
              <a:rPr lang="en-GB" dirty="0"/>
              <a:t>P34</a:t>
            </a:r>
          </a:p>
        </p:txBody>
      </p:sp>
    </p:spTree>
    <p:extLst>
      <p:ext uri="{BB962C8B-B14F-4D97-AF65-F5344CB8AC3E}">
        <p14:creationId xmlns:p14="http://schemas.microsoft.com/office/powerpoint/2010/main" val="4110140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lvl="0"/>
            <a:fld id="{5F3E0F18-340B-4027-82D1-961054628598}" type="slidenum">
              <a:rPr lang="en-GB" smtClean="0"/>
              <a:pPr lvl="0"/>
              <a:t>59</a:t>
            </a:fld>
            <a:endParaRPr lang="en-GB" dirty="0"/>
          </a:p>
        </p:txBody>
      </p:sp>
    </p:spTree>
    <p:extLst>
      <p:ext uri="{BB962C8B-B14F-4D97-AF65-F5344CB8AC3E}">
        <p14:creationId xmlns:p14="http://schemas.microsoft.com/office/powerpoint/2010/main" val="3622978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70AF44-0B77-40DF-9C59-55B01FDC8E0D}" type="slidenum">
              <a:rPr lang="en-GB" smtClean="0"/>
              <a:t>61</a:t>
            </a:fld>
            <a:endParaRPr lang="en-GB" dirty="0"/>
          </a:p>
        </p:txBody>
      </p:sp>
    </p:spTree>
    <p:extLst>
      <p:ext uri="{BB962C8B-B14F-4D97-AF65-F5344CB8AC3E}">
        <p14:creationId xmlns:p14="http://schemas.microsoft.com/office/powerpoint/2010/main" val="3142975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00D7FC4-DEED-4466-8806-56D8CC60C635}" type="slidenum">
              <a:rPr lang="en-GB" altLang="en-US" smtClean="0"/>
              <a:pPr>
                <a:spcBef>
                  <a:spcPct val="0"/>
                </a:spcBef>
              </a:pPr>
              <a:t>7</a:t>
            </a:fld>
            <a:endParaRPr lang="en-GB" altLang="en-US"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70AF44-0B77-40DF-9C59-55B01FDC8E0D}" type="slidenum">
              <a:rPr lang="en-GB" smtClean="0"/>
              <a:t>14</a:t>
            </a:fld>
            <a:endParaRPr lang="en-GB" dirty="0"/>
          </a:p>
        </p:txBody>
      </p:sp>
    </p:spTree>
    <p:extLst>
      <p:ext uri="{BB962C8B-B14F-4D97-AF65-F5344CB8AC3E}">
        <p14:creationId xmlns:p14="http://schemas.microsoft.com/office/powerpoint/2010/main" val="575559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70AF44-0B77-40DF-9C59-55B01FDC8E0D}" type="slidenum">
              <a:rPr lang="en-GB" smtClean="0"/>
              <a:t>17</a:t>
            </a:fld>
            <a:endParaRPr lang="en-GB" dirty="0"/>
          </a:p>
        </p:txBody>
      </p:sp>
    </p:spTree>
    <p:extLst>
      <p:ext uri="{BB962C8B-B14F-4D97-AF65-F5344CB8AC3E}">
        <p14:creationId xmlns:p14="http://schemas.microsoft.com/office/powerpoint/2010/main" val="2933804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BF04611-F3FD-45BF-A807-8F87A565B18E}" type="slidenum">
              <a:t>18</a:t>
            </a:fld>
            <a:endParaRPr lang="en-GB" sz="1200" b="0" i="0" u="none" strike="noStrike" kern="1200" cap="none" spc="0" baseline="0" dirty="0">
              <a:solidFill>
                <a:srgbClr val="000000"/>
              </a:solidFill>
              <a:uFillTx/>
              <a:latin typeface="Calibri"/>
            </a:endParaRPr>
          </a:p>
        </p:txBody>
      </p:sp>
      <p:sp>
        <p:nvSpPr>
          <p:cNvPr id="3" name="Slide Image Placeholder 2"/>
          <p:cNvSpPr>
            <a:spLocks noGrp="1" noRot="1" noChangeAspect="1"/>
          </p:cNvSpPr>
          <p:nvPr>
            <p:ph type="sldImg"/>
          </p:nvPr>
        </p:nvSpPr>
        <p:spPr/>
      </p:sp>
      <p:sp>
        <p:nvSpPr>
          <p:cNvPr id="4" name="Rectangle 3"/>
          <p:cNvSpPr txBox="1">
            <a:spLocks noGrp="1"/>
          </p:cNvSpPr>
          <p:nvPr>
            <p:ph type="body" sz="quarter" idx="1"/>
          </p:nvPr>
        </p:nvSpPr>
        <p:spPr/>
        <p:txBody>
          <a:bodyPr/>
          <a:lstStyle/>
          <a:p>
            <a:pPr lvl="0"/>
            <a:r>
              <a:rPr lang="en-GB" dirty="0"/>
              <a:t>This was at the time probably the largest controlled study ever run in osteoarthritis. More that 18,000 patients were entered into the study. Although the condition being treated was osteoarthritis, it was not the primary purpose of the trial to compare the treatments as regards their effects on this condition; it was taken as a given that all three were effective in osteoarthritis. Instead, the treatments were compared as regards their gastric (GI) (Schnitzer, et al.,2004) and cardiovascular (CV) (Farkouh, et al.,2004) side-effects. Lumiracoxib is a so-called COX-II inhibitor. It was expected to have fewer GI side-effects than Naproxen and Ibuprofen, which were established non-steroidal anti-inflammatory drugs (NSAIDs). On the other hand it was considered possible that COX-II inhibitors, including lumiracoxib, might have more CV side-effects.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dirty="0"/>
              <a:t>This appears to be (approximately) a 2:1:1 randomisation. However, an interesting feature of this trial is that patients were </a:t>
            </a:r>
            <a:r>
              <a:rPr lang="en-GB" i="1" dirty="0"/>
              <a:t>not randomised</a:t>
            </a:r>
            <a:r>
              <a:rPr lang="en-GB" dirty="0"/>
              <a:t> to one of the </a:t>
            </a:r>
            <a:r>
              <a:rPr lang="en-GB" i="1" dirty="0"/>
              <a:t>three</a:t>
            </a:r>
            <a:r>
              <a:rPr lang="en-GB" dirty="0"/>
              <a:t> treatments. Any given patient was only randomised to one of </a:t>
            </a:r>
            <a:r>
              <a:rPr lang="en-GB" i="1" dirty="0"/>
              <a:t>two</a:t>
            </a:r>
            <a:r>
              <a:rPr lang="en-GB" dirty="0"/>
              <a:t>, since the trial was run in the form of two sub-studies, the first of which compared lumiracoxib to ibuprofen in a 1:1 randomisation and the second of which compared lumiracoxib to naproxen in a 1:1 randomisation. The reasons for this were to do with administrative convenience but also to make blinding easier. It is a common feature of clinical trials that blind comparison of active treatments can only be achieved by using the so-called double dummy technique. Where active treatment A is compared to active treatment B, patients receive either active A and placebo to B or active B and placebo to A. To effectively blind administration where three treatments were being compared would require a treble dummy technique and this increases the treatment burden on patients and reduces compliance. The net consequence is that as regards comparison of all three treatments, TARGET is what has been referred to as a </a:t>
            </a:r>
            <a:r>
              <a:rPr lang="en-GB" i="1" dirty="0"/>
              <a:t>veiled</a:t>
            </a:r>
            <a:r>
              <a:rPr lang="en-GB" dirty="0"/>
              <a:t> study (Senn,1995): although patients do not know which treatment they are receiving, they do known that there is a possible treatment they are </a:t>
            </a:r>
            <a:r>
              <a:rPr lang="en-GB" i="1" dirty="0"/>
              <a:t>not</a:t>
            </a:r>
            <a:r>
              <a:rPr lang="en-GB" dirty="0"/>
              <a:t> receiving. </a:t>
            </a: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2550F63-2DCE-4A51-BF86-29DB7800CB75}" type="slidenum">
              <a:t>19</a:t>
            </a:fld>
            <a:endParaRPr lang="en-GB" sz="1200" b="0" i="0" u="none" strike="noStrike" kern="1200" cap="none" spc="0" baseline="0" dirty="0">
              <a:solidFill>
                <a:srgbClr val="000000"/>
              </a:solidFill>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marL="228600" lvl="0" indent="-228600">
              <a:buSzPct val="100000"/>
              <a:buAutoNum type="arabicPeriod"/>
            </a:pPr>
            <a:r>
              <a:rPr lang="en-GB" dirty="0"/>
              <a:t>Hawkey CJ, Farkouh M, Gitton X, Ehrsam E, Huels J, Richardson P. Therapeutic arthritis research and gastrointestinal event trial of lumiracoxib - study design and patient demographics. </a:t>
            </a:r>
            <a:r>
              <a:rPr lang="en-GB" i="1" dirty="0"/>
              <a:t>Aliment Pharmacol Ther 2004; </a:t>
            </a:r>
            <a:r>
              <a:rPr lang="en-GB" b="1" i="1" dirty="0"/>
              <a:t>20: 51-63. </a:t>
            </a:r>
          </a:p>
          <a:p>
            <a:pPr lvl="0"/>
            <a:r>
              <a:rPr lang="en-GB" dirty="0"/>
              <a:t> BACKGROUND: Cyclooxygenase-2 selective inhibitors were developed in order to reduce the incidence of life-threatening gastrointestinal ulcer complications compared with non-selective non-steroidal anti-inflammatory drugs. Previous outcomes studies have, variously, lacked power to investigate this endpoint, focused on broader outcomes, or been too small to quantify the influence of aspirin. AIM: To evaluate lumiracoxib, a novel cyclooxygenase-2 selective inhibitor, vs. non-selective non-steroidal anti-inflammatory drugs in an outcomes study of considerably increased size. This paper describes the study's methodology. METHODS AND PATIENTS: The Therapeutic Arthritis Research and Gastrointestinal Event Trial was a randomized, double-blind, 52-week study of lumiracoxib 400 mg once daily (two to four times the recommended dose for osteoarthritis) versus naproxen 500 mg twice daily or ibuprofen 800 mg three-times daily in patients with osteoarthritis. Randomization was stratified for low-dose aspirin use and age (&lt; or = 64, 65-74, &gt; or= 75 years). The study was powered to investigate upper gastrointestinal ulcer complications (primary endpoint) in patients not taking aspirin and in the overall study population; other endpoints included cardiovascular, renal and hepatic measures. CONCLUSIONS: Therapeutic Arthritis Research and Gastrointestinal Event Trial was designed to provide definitive answers concerning the gastrointestinal safety of lumiracoxib, addressing the controversial issues arising from outcomes studies with other cyclooxygenase-2 selective inhibitors.</a:t>
            </a:r>
          </a:p>
          <a:p>
            <a:pPr marL="228600" lvl="0" indent="-228600">
              <a:buSzPct val="100000"/>
              <a:buAutoNum type="arabicPeriod"/>
            </a:pPr>
            <a:endParaRPr lang="en-GB" b="1" i="1" dirty="0"/>
          </a:p>
          <a:p>
            <a:pPr marL="228600" lvl="0" indent="-228600">
              <a:buSzPct val="100000"/>
              <a:buAutoNum type="arabicPeriod"/>
            </a:pPr>
            <a:endParaRPr lang="en-GB" b="1" i="1" dirty="0"/>
          </a:p>
          <a:p>
            <a:pPr lvl="0"/>
            <a:endParaRPr lang="en-GB" dirty="0"/>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EE1B30A-EB98-48AB-9D96-6D9427C5D482}" type="slidenum">
              <a:t>20</a:t>
            </a:fld>
            <a:endParaRPr lang="en-GB" sz="1200" b="0" i="0" u="none" strike="noStrike" kern="1200" cap="none" spc="0" baseline="0" dirty="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show the distribution of selected</a:t>
            </a:r>
            <a:r>
              <a:rPr lang="en-GB" baseline="0" dirty="0" smtClean="0"/>
              <a:t> demographic variables at baseline.</a:t>
            </a:r>
            <a:endParaRPr lang="en-GB" dirty="0"/>
          </a:p>
        </p:txBody>
      </p:sp>
      <p:sp>
        <p:nvSpPr>
          <p:cNvPr id="4" name="Slide Number Placeholder 3"/>
          <p:cNvSpPr>
            <a:spLocks noGrp="1"/>
          </p:cNvSpPr>
          <p:nvPr>
            <p:ph type="sldNum" sz="quarter" idx="10"/>
          </p:nvPr>
        </p:nvSpPr>
        <p:spPr/>
        <p:txBody>
          <a:bodyPr/>
          <a:lstStyle/>
          <a:p>
            <a:pPr lvl="0"/>
            <a:fld id="{9AECE3BE-3C6F-4C78-ADF1-2C014F0D1CDF}" type="slidenum">
              <a:rPr lang="en-GB" smtClean="0"/>
              <a:t>22</a:t>
            </a:fld>
            <a:endParaRPr lang="en-GB" dirty="0"/>
          </a:p>
        </p:txBody>
      </p:sp>
    </p:spTree>
    <p:extLst>
      <p:ext uri="{BB962C8B-B14F-4D97-AF65-F5344CB8AC3E}">
        <p14:creationId xmlns:p14="http://schemas.microsoft.com/office/powerpoint/2010/main" val="2924918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A1C5A46-D7DF-4395-8423-608685114914}" type="datetime1">
              <a:rPr lang="en-GB" smtClean="0"/>
              <a:t>05/08/2015</a:t>
            </a:fld>
            <a:endParaRPr lang="en-GB" dirty="0"/>
          </a:p>
        </p:txBody>
      </p:sp>
      <p:sp>
        <p:nvSpPr>
          <p:cNvPr id="5" name="Footer Placeholder 4"/>
          <p:cNvSpPr>
            <a:spLocks noGrp="1"/>
          </p:cNvSpPr>
          <p:nvPr>
            <p:ph type="ftr" sz="quarter" idx="11"/>
          </p:nvPr>
        </p:nvSpPr>
        <p:spPr/>
        <p:txBody>
          <a:bodyPr/>
          <a:lstStyle/>
          <a:p>
            <a:r>
              <a:rPr lang="en-GB" dirty="0" smtClean="0"/>
              <a:t>(C) Stephen Senn 2015</a:t>
            </a:r>
            <a:endParaRPr lang="en-GB" dirty="0"/>
          </a:p>
        </p:txBody>
      </p:sp>
      <p:sp>
        <p:nvSpPr>
          <p:cNvPr id="6" name="Slide Number Placeholder 5"/>
          <p:cNvSpPr>
            <a:spLocks noGrp="1"/>
          </p:cNvSpPr>
          <p:nvPr>
            <p:ph type="sldNum" sz="quarter" idx="12"/>
          </p:nvPr>
        </p:nvSpPr>
        <p:spPr/>
        <p:txBody>
          <a:bodyPr/>
          <a:lstStyle/>
          <a:p>
            <a:fld id="{A31427DD-6F30-4754-A642-98538026708B}" type="slidenum">
              <a:rPr lang="en-GB" smtClean="0"/>
              <a:t>‹#›</a:t>
            </a:fld>
            <a:endParaRPr lang="en-GB" dirty="0"/>
          </a:p>
        </p:txBody>
      </p:sp>
    </p:spTree>
    <p:extLst>
      <p:ext uri="{BB962C8B-B14F-4D97-AF65-F5344CB8AC3E}">
        <p14:creationId xmlns:p14="http://schemas.microsoft.com/office/powerpoint/2010/main" val="72080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tx2"/>
                </a:solidFill>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11D8A9-4D8A-42D2-9C67-5F3E2B743866}" type="datetime1">
              <a:rPr lang="en-GB" smtClean="0"/>
              <a:t>05/08/2015</a:t>
            </a:fld>
            <a:endParaRPr lang="en-GB" dirty="0"/>
          </a:p>
        </p:txBody>
      </p:sp>
      <p:sp>
        <p:nvSpPr>
          <p:cNvPr id="5" name="Footer Placeholder 4"/>
          <p:cNvSpPr>
            <a:spLocks noGrp="1"/>
          </p:cNvSpPr>
          <p:nvPr>
            <p:ph type="ftr" sz="quarter" idx="11"/>
          </p:nvPr>
        </p:nvSpPr>
        <p:spPr/>
        <p:txBody>
          <a:bodyPr/>
          <a:lstStyle/>
          <a:p>
            <a:r>
              <a:rPr lang="en-GB" dirty="0" smtClean="0"/>
              <a:t>(C) Stephen Senn 2015</a:t>
            </a:r>
            <a:endParaRPr lang="en-GB" dirty="0"/>
          </a:p>
        </p:txBody>
      </p:sp>
      <p:sp>
        <p:nvSpPr>
          <p:cNvPr id="6" name="Slide Number Placeholder 5"/>
          <p:cNvSpPr>
            <a:spLocks noGrp="1"/>
          </p:cNvSpPr>
          <p:nvPr>
            <p:ph type="sldNum" sz="quarter" idx="12"/>
          </p:nvPr>
        </p:nvSpPr>
        <p:spPr/>
        <p:txBody>
          <a:bodyPr/>
          <a:lstStyle/>
          <a:p>
            <a:fld id="{A31427DD-6F30-4754-A642-98538026708B}" type="slidenum">
              <a:rPr lang="en-GB" smtClean="0"/>
              <a:t>‹#›</a:t>
            </a:fld>
            <a:endParaRPr lang="en-GB" dirty="0"/>
          </a:p>
        </p:txBody>
      </p:sp>
    </p:spTree>
    <p:extLst>
      <p:ext uri="{BB962C8B-B14F-4D97-AF65-F5344CB8AC3E}">
        <p14:creationId xmlns:p14="http://schemas.microsoft.com/office/powerpoint/2010/main" val="4100484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B7EA3F4-DAB2-4354-9F83-72ED8F18DDE9}" type="datetime1">
              <a:rPr lang="en-GB" smtClean="0"/>
              <a:t>05/08/2015</a:t>
            </a:fld>
            <a:endParaRPr lang="en-GB" dirty="0"/>
          </a:p>
        </p:txBody>
      </p:sp>
      <p:sp>
        <p:nvSpPr>
          <p:cNvPr id="5" name="Footer Placeholder 4"/>
          <p:cNvSpPr>
            <a:spLocks noGrp="1"/>
          </p:cNvSpPr>
          <p:nvPr>
            <p:ph type="ftr" sz="quarter" idx="11"/>
          </p:nvPr>
        </p:nvSpPr>
        <p:spPr/>
        <p:txBody>
          <a:bodyPr/>
          <a:lstStyle/>
          <a:p>
            <a:r>
              <a:rPr lang="en-GB" dirty="0" smtClean="0"/>
              <a:t>(C) Stephen Senn 2015</a:t>
            </a:r>
            <a:endParaRPr lang="en-GB" dirty="0"/>
          </a:p>
        </p:txBody>
      </p:sp>
      <p:sp>
        <p:nvSpPr>
          <p:cNvPr id="6" name="Slide Number Placeholder 5"/>
          <p:cNvSpPr>
            <a:spLocks noGrp="1"/>
          </p:cNvSpPr>
          <p:nvPr>
            <p:ph type="sldNum" sz="quarter" idx="12"/>
          </p:nvPr>
        </p:nvSpPr>
        <p:spPr/>
        <p:txBody>
          <a:bodyPr/>
          <a:lstStyle/>
          <a:p>
            <a:fld id="{A31427DD-6F30-4754-A642-98538026708B}" type="slidenum">
              <a:rPr lang="en-GB" smtClean="0"/>
              <a:t>‹#›</a:t>
            </a:fld>
            <a:endParaRPr lang="en-GB" dirty="0"/>
          </a:p>
        </p:txBody>
      </p:sp>
    </p:spTree>
    <p:extLst>
      <p:ext uri="{BB962C8B-B14F-4D97-AF65-F5344CB8AC3E}">
        <p14:creationId xmlns:p14="http://schemas.microsoft.com/office/powerpoint/2010/main" val="1671056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txBox="1">
            <a:spLocks noGrp="1"/>
          </p:cNvSpPr>
          <p:nvPr>
            <p:ph type="title"/>
          </p:nvPr>
        </p:nvSpPr>
        <p:spPr>
          <a:xfrm>
            <a:off x="914400" y="609603"/>
            <a:ext cx="10363200" cy="1143000"/>
          </a:xfrm>
        </p:spPr>
        <p:txBody>
          <a:bodyPr/>
          <a:lstStyle>
            <a:lvl1pPr>
              <a:defRPr/>
            </a:lvl1pPr>
          </a:lstStyle>
          <a:p>
            <a:pPr lvl="0"/>
            <a:r>
              <a:rPr lang="en-US"/>
              <a:t>Click to edit Master title style</a:t>
            </a:r>
            <a:endParaRPr lang="en-GB"/>
          </a:p>
        </p:txBody>
      </p:sp>
      <p:sp>
        <p:nvSpPr>
          <p:cNvPr id="3" name="Table Placeholder 2"/>
          <p:cNvSpPr txBox="1">
            <a:spLocks noGrp="1"/>
          </p:cNvSpPr>
          <p:nvPr>
            <p:ph type="tbl" idx="1"/>
          </p:nvPr>
        </p:nvSpPr>
        <p:spPr>
          <a:xfrm>
            <a:off x="914400" y="1981203"/>
            <a:ext cx="10363200" cy="4114800"/>
          </a:xfrm>
        </p:spPr>
        <p:txBody>
          <a:bodyPr/>
          <a:lstStyle>
            <a:lvl1pPr>
              <a:defRPr lang="en-GB"/>
            </a:lvl1pPr>
          </a:lstStyle>
          <a:p>
            <a:pPr lvl="0"/>
            <a:endParaRPr lang="en-GB" dirty="0"/>
          </a:p>
        </p:txBody>
      </p:sp>
      <p:sp>
        <p:nvSpPr>
          <p:cNvPr id="4" name="Date Placeholder 3"/>
          <p:cNvSpPr txBox="1">
            <a:spLocks noGrp="1"/>
          </p:cNvSpPr>
          <p:nvPr>
            <p:ph type="dt" sz="half" idx="7"/>
          </p:nvPr>
        </p:nvSpPr>
        <p:spPr>
          <a:xfrm>
            <a:off x="914400" y="6248396"/>
            <a:ext cx="2539995" cy="457200"/>
          </a:xfrm>
        </p:spPr>
        <p:txBody>
          <a:bodyPr/>
          <a:lstStyle>
            <a:lvl1pPr>
              <a:defRPr/>
            </a:lvl1pPr>
          </a:lstStyle>
          <a:p>
            <a:pPr lvl="0"/>
            <a:fld id="{15F4B7F9-702C-487B-B264-F2AED11525BE}" type="datetime1">
              <a:rPr lang="en-GB" smtClean="0"/>
              <a:t>05/08/2015</a:t>
            </a:fld>
            <a:endParaRPr lang="en-US" dirty="0"/>
          </a:p>
        </p:txBody>
      </p:sp>
      <p:sp>
        <p:nvSpPr>
          <p:cNvPr id="5" name="Footer Placeholder 4"/>
          <p:cNvSpPr txBox="1">
            <a:spLocks noGrp="1"/>
          </p:cNvSpPr>
          <p:nvPr>
            <p:ph type="ftr" sz="quarter" idx="9"/>
          </p:nvPr>
        </p:nvSpPr>
        <p:spPr>
          <a:xfrm>
            <a:off x="4165605" y="6248396"/>
            <a:ext cx="3860804" cy="457200"/>
          </a:xfrm>
        </p:spPr>
        <p:txBody>
          <a:bodyPr/>
          <a:lstStyle>
            <a:lvl1pPr>
              <a:defRPr lang="en-US"/>
            </a:lvl1pPr>
          </a:lstStyle>
          <a:p>
            <a:pPr lvl="0"/>
            <a:r>
              <a:rPr lang="en-US" dirty="0" smtClean="0"/>
              <a:t>(C) Stephen Senn 2015</a:t>
            </a:r>
            <a:endParaRPr lang="en-US" dirty="0"/>
          </a:p>
        </p:txBody>
      </p:sp>
      <p:sp>
        <p:nvSpPr>
          <p:cNvPr id="6" name="Slide Number Placeholder 5"/>
          <p:cNvSpPr txBox="1">
            <a:spLocks noGrp="1"/>
          </p:cNvSpPr>
          <p:nvPr>
            <p:ph type="sldNum" sz="quarter" idx="8"/>
          </p:nvPr>
        </p:nvSpPr>
        <p:spPr>
          <a:xfrm>
            <a:off x="8737604" y="6248396"/>
            <a:ext cx="2539995" cy="457200"/>
          </a:xfrm>
        </p:spPr>
        <p:txBody>
          <a:bodyPr/>
          <a:lstStyle>
            <a:lvl1pPr>
              <a:defRPr lang="en-US"/>
            </a:lvl1pPr>
          </a:lstStyle>
          <a:p>
            <a:pPr lvl="0"/>
            <a:fld id="{AD159768-E1A1-4FF5-BA78-935F45FBCDA5}" type="slidenum">
              <a:t>‹#›</a:t>
            </a:fld>
            <a:endParaRPr lang="en-US" dirty="0"/>
          </a:p>
        </p:txBody>
      </p:sp>
    </p:spTree>
    <p:extLst>
      <p:ext uri="{BB962C8B-B14F-4D97-AF65-F5344CB8AC3E}">
        <p14:creationId xmlns:p14="http://schemas.microsoft.com/office/powerpoint/2010/main" val="3954607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tx2"/>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2pPr marL="685800" indent="-228600">
              <a:buFont typeface="Courier New" panose="02070309020205020404" pitchFamily="49" charset="0"/>
              <a:buChar char="o"/>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
              <a:defRPr/>
            </a:lvl4pPr>
            <a:lvl5pPr marL="2057400" indent="-228600">
              <a:buFont typeface="Wingdings" panose="05000000000000000000" pitchFamily="2" charset="2"/>
              <a:buChar char="ü"/>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86BDD3CC-B234-4624-8428-8FBE2DE9C339}" type="datetime1">
              <a:rPr lang="en-GB" smtClean="0"/>
              <a:t>05/08/2015</a:t>
            </a:fld>
            <a:endParaRPr lang="en-GB" dirty="0"/>
          </a:p>
        </p:txBody>
      </p:sp>
      <p:sp>
        <p:nvSpPr>
          <p:cNvPr id="5" name="Footer Placeholder 4"/>
          <p:cNvSpPr>
            <a:spLocks noGrp="1"/>
          </p:cNvSpPr>
          <p:nvPr>
            <p:ph type="ftr" sz="quarter" idx="11"/>
          </p:nvPr>
        </p:nvSpPr>
        <p:spPr/>
        <p:txBody>
          <a:bodyPr/>
          <a:lstStyle/>
          <a:p>
            <a:r>
              <a:rPr lang="en-GB" dirty="0" smtClean="0"/>
              <a:t>(C) Stephen Senn 2015</a:t>
            </a:r>
            <a:endParaRPr lang="en-GB" dirty="0"/>
          </a:p>
        </p:txBody>
      </p:sp>
      <p:sp>
        <p:nvSpPr>
          <p:cNvPr id="6" name="Slide Number Placeholder 5"/>
          <p:cNvSpPr>
            <a:spLocks noGrp="1"/>
          </p:cNvSpPr>
          <p:nvPr>
            <p:ph type="sldNum" sz="quarter" idx="12"/>
          </p:nvPr>
        </p:nvSpPr>
        <p:spPr/>
        <p:txBody>
          <a:bodyPr/>
          <a:lstStyle/>
          <a:p>
            <a:fld id="{A31427DD-6F30-4754-A642-98538026708B}" type="slidenum">
              <a:rPr lang="en-GB" smtClean="0"/>
              <a:t>‹#›</a:t>
            </a:fld>
            <a:endParaRPr lang="en-GB" dirty="0"/>
          </a:p>
        </p:txBody>
      </p:sp>
    </p:spTree>
    <p:extLst>
      <p:ext uri="{BB962C8B-B14F-4D97-AF65-F5344CB8AC3E}">
        <p14:creationId xmlns:p14="http://schemas.microsoft.com/office/powerpoint/2010/main" val="2123527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88F95C-FFD6-4867-A4BE-51C18B2D8421}" type="datetime1">
              <a:rPr lang="en-GB" smtClean="0"/>
              <a:t>05/08/2015</a:t>
            </a:fld>
            <a:endParaRPr lang="en-GB" dirty="0"/>
          </a:p>
        </p:txBody>
      </p:sp>
      <p:sp>
        <p:nvSpPr>
          <p:cNvPr id="5" name="Footer Placeholder 4"/>
          <p:cNvSpPr>
            <a:spLocks noGrp="1"/>
          </p:cNvSpPr>
          <p:nvPr>
            <p:ph type="ftr" sz="quarter" idx="11"/>
          </p:nvPr>
        </p:nvSpPr>
        <p:spPr/>
        <p:txBody>
          <a:bodyPr/>
          <a:lstStyle/>
          <a:p>
            <a:r>
              <a:rPr lang="en-GB" dirty="0" smtClean="0"/>
              <a:t>(C) Stephen Senn 2015</a:t>
            </a:r>
            <a:endParaRPr lang="en-GB" dirty="0"/>
          </a:p>
        </p:txBody>
      </p:sp>
      <p:sp>
        <p:nvSpPr>
          <p:cNvPr id="6" name="Slide Number Placeholder 5"/>
          <p:cNvSpPr>
            <a:spLocks noGrp="1"/>
          </p:cNvSpPr>
          <p:nvPr>
            <p:ph type="sldNum" sz="quarter" idx="12"/>
          </p:nvPr>
        </p:nvSpPr>
        <p:spPr/>
        <p:txBody>
          <a:bodyPr/>
          <a:lstStyle/>
          <a:p>
            <a:fld id="{A31427DD-6F30-4754-A642-98538026708B}" type="slidenum">
              <a:rPr lang="en-GB" smtClean="0"/>
              <a:t>‹#›</a:t>
            </a:fld>
            <a:endParaRPr lang="en-GB" dirty="0"/>
          </a:p>
        </p:txBody>
      </p:sp>
    </p:spTree>
    <p:extLst>
      <p:ext uri="{BB962C8B-B14F-4D97-AF65-F5344CB8AC3E}">
        <p14:creationId xmlns:p14="http://schemas.microsoft.com/office/powerpoint/2010/main" val="2370072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tx2"/>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lvl2pPr marL="685800" indent="-228600">
              <a:buFont typeface="Courier New" panose="02070309020205020404" pitchFamily="49" charset="0"/>
              <a:buChar char="o"/>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
              <a:defRPr/>
            </a:lvl4pPr>
            <a:lvl5pPr marL="2057400" indent="-228600">
              <a:buFont typeface="Wingdings" panose="05000000000000000000" pitchFamily="2" charset="2"/>
              <a:buChar char="ü"/>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2pPr marL="685800" indent="-228600">
              <a:buFont typeface="Courier New" panose="02070309020205020404" pitchFamily="49" charset="0"/>
              <a:buChar char="o"/>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
              <a:defRPr/>
            </a:lvl4pPr>
            <a:lvl5pPr marL="2057400" indent="-228600">
              <a:buFont typeface="Wingdings" panose="05000000000000000000" pitchFamily="2" charset="2"/>
              <a:buChar char="ü"/>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5F95A3D9-1824-4A72-9E92-BC29B13B7F1F}" type="datetime1">
              <a:rPr lang="en-GB" smtClean="0"/>
              <a:t>05/08/2015</a:t>
            </a:fld>
            <a:endParaRPr lang="en-GB" dirty="0"/>
          </a:p>
        </p:txBody>
      </p:sp>
      <p:sp>
        <p:nvSpPr>
          <p:cNvPr id="6" name="Footer Placeholder 5"/>
          <p:cNvSpPr>
            <a:spLocks noGrp="1"/>
          </p:cNvSpPr>
          <p:nvPr>
            <p:ph type="ftr" sz="quarter" idx="11"/>
          </p:nvPr>
        </p:nvSpPr>
        <p:spPr/>
        <p:txBody>
          <a:bodyPr/>
          <a:lstStyle/>
          <a:p>
            <a:r>
              <a:rPr lang="en-GB" dirty="0" smtClean="0"/>
              <a:t>(C) Stephen Senn 2015</a:t>
            </a:r>
            <a:endParaRPr lang="en-GB" dirty="0"/>
          </a:p>
        </p:txBody>
      </p:sp>
      <p:sp>
        <p:nvSpPr>
          <p:cNvPr id="7" name="Slide Number Placeholder 6"/>
          <p:cNvSpPr>
            <a:spLocks noGrp="1"/>
          </p:cNvSpPr>
          <p:nvPr>
            <p:ph type="sldNum" sz="quarter" idx="12"/>
          </p:nvPr>
        </p:nvSpPr>
        <p:spPr/>
        <p:txBody>
          <a:bodyPr/>
          <a:lstStyle/>
          <a:p>
            <a:fld id="{A31427DD-6F30-4754-A642-98538026708B}" type="slidenum">
              <a:rPr lang="en-GB" smtClean="0"/>
              <a:t>‹#›</a:t>
            </a:fld>
            <a:endParaRPr lang="en-GB" dirty="0"/>
          </a:p>
        </p:txBody>
      </p:sp>
    </p:spTree>
    <p:extLst>
      <p:ext uri="{BB962C8B-B14F-4D97-AF65-F5344CB8AC3E}">
        <p14:creationId xmlns:p14="http://schemas.microsoft.com/office/powerpoint/2010/main" val="296887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defRPr sz="4000" b="1">
                <a:solidFill>
                  <a:schemeClr val="tx2"/>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lvl2pPr marL="685800" indent="-228600">
              <a:buFont typeface="Courier New" panose="02070309020205020404" pitchFamily="49" charset="0"/>
              <a:buChar char="o"/>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
              <a:defRPr/>
            </a:lvl4pPr>
            <a:lvl5pPr marL="2114550" indent="-285750">
              <a:buFont typeface="Wingdings" panose="05000000000000000000" pitchFamily="2" charset="2"/>
              <a:buChar char="ü"/>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2pPr marL="685800" indent="-228600">
              <a:buFont typeface="Courier New" panose="02070309020205020404" pitchFamily="49" charset="0"/>
              <a:buChar char="o"/>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
              <a:defRPr/>
            </a:lvl4pPr>
            <a:lvl5pPr marL="2057400" indent="-228600">
              <a:buFont typeface="Wingdings" panose="05000000000000000000" pitchFamily="2" charset="2"/>
              <a:buChar char="ü"/>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fld id="{401C4326-BC6D-40A2-96E8-388C053ED8BA}" type="datetime1">
              <a:rPr lang="en-GB" smtClean="0"/>
              <a:t>05/08/2015</a:t>
            </a:fld>
            <a:endParaRPr lang="en-GB" dirty="0"/>
          </a:p>
        </p:txBody>
      </p:sp>
      <p:sp>
        <p:nvSpPr>
          <p:cNvPr id="8" name="Footer Placeholder 7"/>
          <p:cNvSpPr>
            <a:spLocks noGrp="1"/>
          </p:cNvSpPr>
          <p:nvPr>
            <p:ph type="ftr" sz="quarter" idx="11"/>
          </p:nvPr>
        </p:nvSpPr>
        <p:spPr/>
        <p:txBody>
          <a:bodyPr/>
          <a:lstStyle/>
          <a:p>
            <a:r>
              <a:rPr lang="en-GB" dirty="0" smtClean="0"/>
              <a:t>(C) Stephen Senn 2015</a:t>
            </a:r>
            <a:endParaRPr lang="en-GB" dirty="0"/>
          </a:p>
        </p:txBody>
      </p:sp>
      <p:sp>
        <p:nvSpPr>
          <p:cNvPr id="9" name="Slide Number Placeholder 8"/>
          <p:cNvSpPr>
            <a:spLocks noGrp="1"/>
          </p:cNvSpPr>
          <p:nvPr>
            <p:ph type="sldNum" sz="quarter" idx="12"/>
          </p:nvPr>
        </p:nvSpPr>
        <p:spPr/>
        <p:txBody>
          <a:bodyPr/>
          <a:lstStyle/>
          <a:p>
            <a:fld id="{A31427DD-6F30-4754-A642-98538026708B}" type="slidenum">
              <a:rPr lang="en-GB" smtClean="0"/>
              <a:t>‹#›</a:t>
            </a:fld>
            <a:endParaRPr lang="en-GB" dirty="0"/>
          </a:p>
        </p:txBody>
      </p:sp>
    </p:spTree>
    <p:extLst>
      <p:ext uri="{BB962C8B-B14F-4D97-AF65-F5344CB8AC3E}">
        <p14:creationId xmlns:p14="http://schemas.microsoft.com/office/powerpoint/2010/main" val="3822102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tx2"/>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57F3D599-B729-49A9-BCA8-60BEBFB7A4AF}" type="datetime1">
              <a:rPr lang="en-GB" smtClean="0"/>
              <a:t>05/08/2015</a:t>
            </a:fld>
            <a:endParaRPr lang="en-GB" dirty="0"/>
          </a:p>
        </p:txBody>
      </p:sp>
      <p:sp>
        <p:nvSpPr>
          <p:cNvPr id="4" name="Footer Placeholder 3"/>
          <p:cNvSpPr>
            <a:spLocks noGrp="1"/>
          </p:cNvSpPr>
          <p:nvPr>
            <p:ph type="ftr" sz="quarter" idx="11"/>
          </p:nvPr>
        </p:nvSpPr>
        <p:spPr/>
        <p:txBody>
          <a:bodyPr/>
          <a:lstStyle/>
          <a:p>
            <a:r>
              <a:rPr lang="en-GB" dirty="0" smtClean="0"/>
              <a:t>(C) Stephen Senn 2015</a:t>
            </a:r>
            <a:endParaRPr lang="en-GB" dirty="0"/>
          </a:p>
        </p:txBody>
      </p:sp>
      <p:sp>
        <p:nvSpPr>
          <p:cNvPr id="5" name="Slide Number Placeholder 4"/>
          <p:cNvSpPr>
            <a:spLocks noGrp="1"/>
          </p:cNvSpPr>
          <p:nvPr>
            <p:ph type="sldNum" sz="quarter" idx="12"/>
          </p:nvPr>
        </p:nvSpPr>
        <p:spPr/>
        <p:txBody>
          <a:bodyPr/>
          <a:lstStyle/>
          <a:p>
            <a:fld id="{A31427DD-6F30-4754-A642-98538026708B}" type="slidenum">
              <a:rPr lang="en-GB" smtClean="0"/>
              <a:t>‹#›</a:t>
            </a:fld>
            <a:endParaRPr lang="en-GB" dirty="0"/>
          </a:p>
        </p:txBody>
      </p:sp>
    </p:spTree>
    <p:extLst>
      <p:ext uri="{BB962C8B-B14F-4D97-AF65-F5344CB8AC3E}">
        <p14:creationId xmlns:p14="http://schemas.microsoft.com/office/powerpoint/2010/main" val="196654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96DE80-DF9A-4032-85CB-F224E11A437F}" type="datetime1">
              <a:rPr lang="en-GB" smtClean="0"/>
              <a:t>05/08/2015</a:t>
            </a:fld>
            <a:endParaRPr lang="en-GB" dirty="0"/>
          </a:p>
        </p:txBody>
      </p:sp>
      <p:sp>
        <p:nvSpPr>
          <p:cNvPr id="3" name="Footer Placeholder 2"/>
          <p:cNvSpPr>
            <a:spLocks noGrp="1"/>
          </p:cNvSpPr>
          <p:nvPr>
            <p:ph type="ftr" sz="quarter" idx="11"/>
          </p:nvPr>
        </p:nvSpPr>
        <p:spPr/>
        <p:txBody>
          <a:bodyPr/>
          <a:lstStyle/>
          <a:p>
            <a:r>
              <a:rPr lang="en-GB" dirty="0" smtClean="0"/>
              <a:t>(C) Stephen Senn 2015</a:t>
            </a:r>
            <a:endParaRPr lang="en-GB" dirty="0"/>
          </a:p>
        </p:txBody>
      </p:sp>
      <p:sp>
        <p:nvSpPr>
          <p:cNvPr id="4" name="Slide Number Placeholder 3"/>
          <p:cNvSpPr>
            <a:spLocks noGrp="1"/>
          </p:cNvSpPr>
          <p:nvPr>
            <p:ph type="sldNum" sz="quarter" idx="12"/>
          </p:nvPr>
        </p:nvSpPr>
        <p:spPr/>
        <p:txBody>
          <a:bodyPr/>
          <a:lstStyle/>
          <a:p>
            <a:fld id="{A31427DD-6F30-4754-A642-98538026708B}" type="slidenum">
              <a:rPr lang="en-GB" smtClean="0"/>
              <a:t>‹#›</a:t>
            </a:fld>
            <a:endParaRPr lang="en-GB" dirty="0"/>
          </a:p>
        </p:txBody>
      </p:sp>
    </p:spTree>
    <p:extLst>
      <p:ext uri="{BB962C8B-B14F-4D97-AF65-F5344CB8AC3E}">
        <p14:creationId xmlns:p14="http://schemas.microsoft.com/office/powerpoint/2010/main" val="23189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chemeClr val="tx2"/>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marL="685800" indent="-228600">
              <a:buFont typeface="Courier New" panose="02070309020205020404" pitchFamily="49" charset="0"/>
              <a:buChar char="o"/>
              <a:defRPr sz="2800"/>
            </a:lvl2pPr>
            <a:lvl3pPr marL="1143000" indent="-228600">
              <a:buFont typeface="Wingdings" panose="05000000000000000000" pitchFamily="2" charset="2"/>
              <a:buChar char="Ø"/>
              <a:defRPr sz="2400"/>
            </a:lvl3pPr>
            <a:lvl4pPr marL="1600200" indent="-228600">
              <a:buFont typeface="Wingdings" panose="05000000000000000000" pitchFamily="2" charset="2"/>
              <a:buChar char="§"/>
              <a:defRPr sz="2000"/>
            </a:lvl4pPr>
            <a:lvl5pPr marL="2057400" indent="-228600">
              <a:buFont typeface="Wingdings" panose="05000000000000000000" pitchFamily="2" charset="2"/>
              <a:buChar char="ü"/>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5F8E46-558B-40ED-B468-DEE41EE48247}" type="datetime1">
              <a:rPr lang="en-GB" smtClean="0"/>
              <a:t>05/08/2015</a:t>
            </a:fld>
            <a:endParaRPr lang="en-GB" dirty="0"/>
          </a:p>
        </p:txBody>
      </p:sp>
      <p:sp>
        <p:nvSpPr>
          <p:cNvPr id="6" name="Footer Placeholder 5"/>
          <p:cNvSpPr>
            <a:spLocks noGrp="1"/>
          </p:cNvSpPr>
          <p:nvPr>
            <p:ph type="ftr" sz="quarter" idx="11"/>
          </p:nvPr>
        </p:nvSpPr>
        <p:spPr/>
        <p:txBody>
          <a:bodyPr/>
          <a:lstStyle/>
          <a:p>
            <a:r>
              <a:rPr lang="en-GB" dirty="0" smtClean="0"/>
              <a:t>(C) Stephen Senn 2015</a:t>
            </a:r>
            <a:endParaRPr lang="en-GB" dirty="0"/>
          </a:p>
        </p:txBody>
      </p:sp>
      <p:sp>
        <p:nvSpPr>
          <p:cNvPr id="7" name="Slide Number Placeholder 6"/>
          <p:cNvSpPr>
            <a:spLocks noGrp="1"/>
          </p:cNvSpPr>
          <p:nvPr>
            <p:ph type="sldNum" sz="quarter" idx="12"/>
          </p:nvPr>
        </p:nvSpPr>
        <p:spPr/>
        <p:txBody>
          <a:bodyPr/>
          <a:lstStyle/>
          <a:p>
            <a:fld id="{A31427DD-6F30-4754-A642-98538026708B}" type="slidenum">
              <a:rPr lang="en-GB" smtClean="0"/>
              <a:t>‹#›</a:t>
            </a:fld>
            <a:endParaRPr lang="en-GB" dirty="0"/>
          </a:p>
        </p:txBody>
      </p:sp>
    </p:spTree>
    <p:extLst>
      <p:ext uri="{BB962C8B-B14F-4D97-AF65-F5344CB8AC3E}">
        <p14:creationId xmlns:p14="http://schemas.microsoft.com/office/powerpoint/2010/main" val="142575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C9DD05-5B90-4DB8-B627-EA8EB7ED317E}" type="datetime1">
              <a:rPr lang="en-GB" smtClean="0"/>
              <a:t>05/08/2015</a:t>
            </a:fld>
            <a:endParaRPr lang="en-GB" dirty="0"/>
          </a:p>
        </p:txBody>
      </p:sp>
      <p:sp>
        <p:nvSpPr>
          <p:cNvPr id="6" name="Footer Placeholder 5"/>
          <p:cNvSpPr>
            <a:spLocks noGrp="1"/>
          </p:cNvSpPr>
          <p:nvPr>
            <p:ph type="ftr" sz="quarter" idx="11"/>
          </p:nvPr>
        </p:nvSpPr>
        <p:spPr/>
        <p:txBody>
          <a:bodyPr/>
          <a:lstStyle/>
          <a:p>
            <a:r>
              <a:rPr lang="en-GB" dirty="0" smtClean="0"/>
              <a:t>(C) Stephen Senn 2015</a:t>
            </a:r>
            <a:endParaRPr lang="en-GB" dirty="0"/>
          </a:p>
        </p:txBody>
      </p:sp>
      <p:sp>
        <p:nvSpPr>
          <p:cNvPr id="7" name="Slide Number Placeholder 6"/>
          <p:cNvSpPr>
            <a:spLocks noGrp="1"/>
          </p:cNvSpPr>
          <p:nvPr>
            <p:ph type="sldNum" sz="quarter" idx="12"/>
          </p:nvPr>
        </p:nvSpPr>
        <p:spPr/>
        <p:txBody>
          <a:bodyPr/>
          <a:lstStyle/>
          <a:p>
            <a:fld id="{A31427DD-6F30-4754-A642-98538026708B}" type="slidenum">
              <a:rPr lang="en-GB" smtClean="0"/>
              <a:t>‹#›</a:t>
            </a:fld>
            <a:endParaRPr lang="en-GB" dirty="0"/>
          </a:p>
        </p:txBody>
      </p:sp>
    </p:spTree>
    <p:extLst>
      <p:ext uri="{BB962C8B-B14F-4D97-AF65-F5344CB8AC3E}">
        <p14:creationId xmlns:p14="http://schemas.microsoft.com/office/powerpoint/2010/main" val="200590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9D5E2-724E-4387-9BD7-C4774F7938F3}" type="datetime1">
              <a:rPr lang="en-GB" smtClean="0"/>
              <a:t>05/08/2015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(C) Stephen Senn 2015</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427DD-6F30-4754-A642-98538026708B}" type="slidenum">
              <a:rPr lang="en-GB" smtClean="0"/>
              <a:t>‹#›</a:t>
            </a:fld>
            <a:endParaRPr lang="en-GB" dirty="0"/>
          </a:p>
        </p:txBody>
      </p:sp>
    </p:spTree>
    <p:extLst>
      <p:ext uri="{BB962C8B-B14F-4D97-AF65-F5344CB8AC3E}">
        <p14:creationId xmlns:p14="http://schemas.microsoft.com/office/powerpoint/2010/main" val="4230644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Randomisation: Misunderstanding, myths and truth.</a:t>
            </a:r>
            <a:endParaRPr lang="en-US" dirty="0"/>
          </a:p>
        </p:txBody>
      </p:sp>
      <p:sp>
        <p:nvSpPr>
          <p:cNvPr id="3" name="Subtitle 2"/>
          <p:cNvSpPr>
            <a:spLocks noGrp="1"/>
          </p:cNvSpPr>
          <p:nvPr>
            <p:ph type="subTitle" idx="1"/>
          </p:nvPr>
        </p:nvSpPr>
        <p:spPr/>
        <p:txBody>
          <a:bodyPr/>
          <a:lstStyle/>
          <a:p>
            <a:r>
              <a:rPr lang="fr-CH" dirty="0" smtClean="0"/>
              <a:t>Stephen Senn</a:t>
            </a:r>
            <a:endParaRPr lang="en-GB" dirty="0"/>
          </a:p>
        </p:txBody>
      </p:sp>
      <p:sp>
        <p:nvSpPr>
          <p:cNvPr id="5" name="Footer Placeholder 4"/>
          <p:cNvSpPr>
            <a:spLocks noGrp="1"/>
          </p:cNvSpPr>
          <p:nvPr>
            <p:ph type="ftr" sz="quarter" idx="11"/>
          </p:nvPr>
        </p:nvSpPr>
        <p:spPr/>
        <p:txBody>
          <a:bodyPr/>
          <a:lstStyle/>
          <a:p>
            <a:r>
              <a:rPr lang="en-GB" dirty="0" smtClean="0"/>
              <a:t>(C) Stephen Senn 2015</a:t>
            </a:r>
            <a:endParaRPr lang="en-GB" dirty="0"/>
          </a:p>
        </p:txBody>
      </p:sp>
      <p:sp>
        <p:nvSpPr>
          <p:cNvPr id="6" name="Slide Number Placeholder 5"/>
          <p:cNvSpPr>
            <a:spLocks noGrp="1"/>
          </p:cNvSpPr>
          <p:nvPr>
            <p:ph type="sldNum" sz="quarter" idx="12"/>
          </p:nvPr>
        </p:nvSpPr>
        <p:spPr/>
        <p:txBody>
          <a:bodyPr/>
          <a:lstStyle/>
          <a:p>
            <a:fld id="{A31427DD-6F30-4754-A642-98538026708B}" type="slidenum">
              <a:rPr lang="en-GB" smtClean="0"/>
              <a:t>1</a:t>
            </a:fld>
            <a:endParaRPr lang="en-GB" dirty="0"/>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6173" y="4719638"/>
            <a:ext cx="313372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494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Basics of clinical trials</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Drugs do not resemble each other</a:t>
            </a:r>
          </a:p>
          <a:p>
            <a:r>
              <a:rPr lang="en-GB" dirty="0" smtClean="0"/>
              <a:t>Therefore in comparative trials we need placebos to each drug</a:t>
            </a:r>
          </a:p>
          <a:p>
            <a:r>
              <a:rPr lang="en-GB" dirty="0" smtClean="0"/>
              <a:t>The patient will receive</a:t>
            </a:r>
          </a:p>
          <a:p>
            <a:pPr lvl="1"/>
            <a:r>
              <a:rPr lang="en-GB" dirty="0" smtClean="0"/>
              <a:t>Either active A and </a:t>
            </a:r>
            <a:r>
              <a:rPr lang="en-GB" b="1" u="sng" dirty="0" smtClean="0"/>
              <a:t>placebo to B</a:t>
            </a:r>
          </a:p>
          <a:p>
            <a:pPr lvl="1"/>
            <a:r>
              <a:rPr lang="en-GB" dirty="0" smtClean="0"/>
              <a:t>Or </a:t>
            </a:r>
            <a:r>
              <a:rPr lang="en-GB" b="1" u="sng" dirty="0" smtClean="0"/>
              <a:t>placebo to A </a:t>
            </a:r>
            <a:r>
              <a:rPr lang="en-GB" dirty="0" smtClean="0"/>
              <a:t>and active B</a:t>
            </a:r>
          </a:p>
          <a:p>
            <a:r>
              <a:rPr lang="en-GB" dirty="0" smtClean="0"/>
              <a:t>This is called </a:t>
            </a:r>
            <a:r>
              <a:rPr lang="en-GB" i="1" dirty="0" smtClean="0"/>
              <a:t>the double dummy technique</a:t>
            </a:r>
          </a:p>
          <a:p>
            <a:r>
              <a:rPr lang="en-GB" dirty="0" smtClean="0"/>
              <a:t>If the dosing schedules are not the same (e.g. once daily versus twice daily) then placebo occasions have to be organised</a:t>
            </a:r>
          </a:p>
          <a:p>
            <a:r>
              <a:rPr lang="en-GB" dirty="0" smtClean="0"/>
              <a:t>This is called </a:t>
            </a:r>
            <a:r>
              <a:rPr lang="en-GB" i="1" dirty="0" smtClean="0"/>
              <a:t>double dummy loading</a:t>
            </a:r>
            <a:endParaRPr lang="en-GB" i="1" dirty="0"/>
          </a:p>
        </p:txBody>
      </p:sp>
      <p:sp>
        <p:nvSpPr>
          <p:cNvPr id="4" name="Text Placeholder 3"/>
          <p:cNvSpPr>
            <a:spLocks noGrp="1"/>
          </p:cNvSpPr>
          <p:nvPr>
            <p:ph type="body" sz="half" idx="2"/>
          </p:nvPr>
        </p:nvSpPr>
        <p:spPr/>
        <p:txBody>
          <a:bodyPr>
            <a:normAutofit/>
          </a:bodyPr>
          <a:lstStyle/>
          <a:p>
            <a:r>
              <a:rPr lang="en-GB" sz="2400" b="1" dirty="0" smtClean="0"/>
              <a:t>The use of dummies for blinding</a:t>
            </a:r>
            <a:endParaRPr lang="en-GB" sz="2400" b="1" dirty="0"/>
          </a:p>
        </p:txBody>
      </p:sp>
      <p:sp>
        <p:nvSpPr>
          <p:cNvPr id="5" name="Footer Placeholder 4"/>
          <p:cNvSpPr>
            <a:spLocks noGrp="1"/>
          </p:cNvSpPr>
          <p:nvPr>
            <p:ph type="ftr" sz="quarter" idx="11"/>
          </p:nvPr>
        </p:nvSpPr>
        <p:spPr/>
        <p:txBody>
          <a:bodyPr/>
          <a:lstStyle/>
          <a:p>
            <a:r>
              <a:rPr lang="en-GB" dirty="0" smtClean="0"/>
              <a:t>(C) Stephen Senn 2015</a:t>
            </a:r>
            <a:endParaRPr lang="en-GB" dirty="0"/>
          </a:p>
        </p:txBody>
      </p:sp>
      <p:sp>
        <p:nvSpPr>
          <p:cNvPr id="6" name="Slide Number Placeholder 5"/>
          <p:cNvSpPr>
            <a:spLocks noGrp="1"/>
          </p:cNvSpPr>
          <p:nvPr>
            <p:ph type="sldNum" sz="quarter" idx="12"/>
          </p:nvPr>
        </p:nvSpPr>
        <p:spPr/>
        <p:txBody>
          <a:bodyPr/>
          <a:lstStyle/>
          <a:p>
            <a:fld id="{A31427DD-6F30-4754-A642-98538026708B}" type="slidenum">
              <a:rPr lang="en-GB" smtClean="0"/>
              <a:t>10</a:t>
            </a:fld>
            <a:endParaRPr lang="en-GB" dirty="0"/>
          </a:p>
        </p:txBody>
      </p:sp>
    </p:spTree>
    <p:extLst>
      <p:ext uri="{BB962C8B-B14F-4D97-AF65-F5344CB8AC3E}">
        <p14:creationId xmlns:p14="http://schemas.microsoft.com/office/powerpoint/2010/main" val="3509556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Basics of clinical trials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Humans are not good at choosing random sequences</a:t>
            </a:r>
          </a:p>
          <a:p>
            <a:r>
              <a:rPr lang="en-GB" dirty="0" smtClean="0"/>
              <a:t>They tend to avoid repetitions</a:t>
            </a:r>
          </a:p>
          <a:p>
            <a:r>
              <a:rPr lang="en-GB" dirty="0" smtClean="0"/>
              <a:t>If a particular sequence looks random to you it may also look random to another</a:t>
            </a:r>
          </a:p>
          <a:p>
            <a:r>
              <a:rPr lang="en-GB" dirty="0" smtClean="0"/>
              <a:t>The other’s ability to guess may be greater than you think</a:t>
            </a:r>
          </a:p>
          <a:p>
            <a:r>
              <a:rPr lang="en-GB" dirty="0" smtClean="0"/>
              <a:t>This means that probability calculations become very speculative</a:t>
            </a:r>
          </a:p>
          <a:p>
            <a:r>
              <a:rPr lang="en-GB" dirty="0" smtClean="0"/>
              <a:t>The solution is to randomise</a:t>
            </a:r>
            <a:endParaRPr lang="en-GB" dirty="0"/>
          </a:p>
        </p:txBody>
      </p:sp>
      <p:sp>
        <p:nvSpPr>
          <p:cNvPr id="4" name="Text Placeholder 3"/>
          <p:cNvSpPr>
            <a:spLocks noGrp="1"/>
          </p:cNvSpPr>
          <p:nvPr>
            <p:ph type="body" sz="half" idx="2"/>
          </p:nvPr>
        </p:nvSpPr>
        <p:spPr/>
        <p:txBody>
          <a:bodyPr>
            <a:normAutofit/>
          </a:bodyPr>
          <a:lstStyle/>
          <a:p>
            <a:r>
              <a:rPr lang="en-GB" sz="2400" b="1" dirty="0" smtClean="0"/>
              <a:t>Randomisation is necessary for blinding</a:t>
            </a:r>
            <a:endParaRPr lang="en-GB" sz="2400" b="1" dirty="0"/>
          </a:p>
        </p:txBody>
      </p:sp>
      <p:sp>
        <p:nvSpPr>
          <p:cNvPr id="5" name="Footer Placeholder 4"/>
          <p:cNvSpPr>
            <a:spLocks noGrp="1"/>
          </p:cNvSpPr>
          <p:nvPr>
            <p:ph type="ftr" sz="quarter" idx="11"/>
          </p:nvPr>
        </p:nvSpPr>
        <p:spPr/>
        <p:txBody>
          <a:bodyPr/>
          <a:lstStyle/>
          <a:p>
            <a:r>
              <a:rPr lang="en-GB" dirty="0" smtClean="0"/>
              <a:t>(C) Stephen Senn 2015</a:t>
            </a:r>
            <a:endParaRPr lang="en-GB" dirty="0"/>
          </a:p>
        </p:txBody>
      </p:sp>
      <p:sp>
        <p:nvSpPr>
          <p:cNvPr id="6" name="Slide Number Placeholder 5"/>
          <p:cNvSpPr>
            <a:spLocks noGrp="1"/>
          </p:cNvSpPr>
          <p:nvPr>
            <p:ph type="sldNum" sz="quarter" idx="12"/>
          </p:nvPr>
        </p:nvSpPr>
        <p:spPr/>
        <p:txBody>
          <a:bodyPr/>
          <a:lstStyle/>
          <a:p>
            <a:fld id="{A31427DD-6F30-4754-A642-98538026708B}" type="slidenum">
              <a:rPr lang="en-GB" smtClean="0"/>
              <a:t>11</a:t>
            </a:fld>
            <a:endParaRPr lang="en-GB" dirty="0"/>
          </a:p>
        </p:txBody>
      </p:sp>
    </p:spTree>
    <p:extLst>
      <p:ext uri="{BB962C8B-B14F-4D97-AF65-F5344CB8AC3E}">
        <p14:creationId xmlns:p14="http://schemas.microsoft.com/office/powerpoint/2010/main" val="3472943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Two approaches to allocation</a:t>
            </a:r>
            <a:endParaRPr lang="en-GB" dirty="0"/>
          </a:p>
        </p:txBody>
      </p:sp>
      <p:sp>
        <p:nvSpPr>
          <p:cNvPr id="7" name="Text Placeholder 6"/>
          <p:cNvSpPr>
            <a:spLocks noGrp="1"/>
          </p:cNvSpPr>
          <p:nvPr>
            <p:ph type="body" idx="1"/>
          </p:nvPr>
        </p:nvSpPr>
        <p:spPr/>
        <p:txBody>
          <a:bodyPr/>
          <a:lstStyle/>
          <a:p>
            <a:r>
              <a:rPr lang="en-GB" dirty="0" smtClean="0"/>
              <a:t>Pre-randomisation</a:t>
            </a:r>
            <a:endParaRPr lang="en-GB" dirty="0"/>
          </a:p>
        </p:txBody>
      </p:sp>
      <p:sp>
        <p:nvSpPr>
          <p:cNvPr id="8" name="Content Placeholder 7"/>
          <p:cNvSpPr>
            <a:spLocks noGrp="1"/>
          </p:cNvSpPr>
          <p:nvPr>
            <p:ph sz="half" idx="2"/>
          </p:nvPr>
        </p:nvSpPr>
        <p:spPr/>
        <p:txBody>
          <a:bodyPr>
            <a:normAutofit fontScale="92500" lnSpcReduction="10000"/>
          </a:bodyPr>
          <a:lstStyle/>
          <a:p>
            <a:r>
              <a:rPr lang="en-GB" dirty="0" smtClean="0"/>
              <a:t>Identical looking but numbered packs are sent out to clinics</a:t>
            </a:r>
          </a:p>
          <a:p>
            <a:r>
              <a:rPr lang="en-GB" dirty="0" smtClean="0"/>
              <a:t>At random some of the packs are the experimental treatment and some are the control</a:t>
            </a:r>
          </a:p>
          <a:p>
            <a:r>
              <a:rPr lang="en-GB" dirty="0" smtClean="0"/>
              <a:t>The investigator gives the </a:t>
            </a:r>
            <a:r>
              <a:rPr lang="en-GB" i="1" dirty="0" smtClean="0"/>
              <a:t>next</a:t>
            </a:r>
            <a:r>
              <a:rPr lang="en-GB" dirty="0" smtClean="0"/>
              <a:t> patient the pack with the </a:t>
            </a:r>
            <a:r>
              <a:rPr lang="en-GB" i="1" dirty="0" smtClean="0"/>
              <a:t>lowest</a:t>
            </a:r>
            <a:r>
              <a:rPr lang="en-GB" dirty="0" smtClean="0"/>
              <a:t> remaining number</a:t>
            </a:r>
          </a:p>
          <a:p>
            <a:r>
              <a:rPr lang="en-GB" dirty="0" smtClean="0"/>
              <a:t>Only at the end of the trial will be it revealed who got what</a:t>
            </a:r>
            <a:endParaRPr lang="en-GB" dirty="0"/>
          </a:p>
        </p:txBody>
      </p:sp>
      <p:sp>
        <p:nvSpPr>
          <p:cNvPr id="9" name="Text Placeholder 8"/>
          <p:cNvSpPr>
            <a:spLocks noGrp="1"/>
          </p:cNvSpPr>
          <p:nvPr>
            <p:ph type="body" sz="quarter" idx="3"/>
          </p:nvPr>
        </p:nvSpPr>
        <p:spPr/>
        <p:txBody>
          <a:bodyPr/>
          <a:lstStyle/>
          <a:p>
            <a:r>
              <a:rPr lang="en-GB" dirty="0" smtClean="0"/>
              <a:t>Central-randomisation</a:t>
            </a:r>
            <a:endParaRPr lang="en-GB" dirty="0"/>
          </a:p>
        </p:txBody>
      </p:sp>
      <p:sp>
        <p:nvSpPr>
          <p:cNvPr id="10" name="Content Placeholder 9"/>
          <p:cNvSpPr>
            <a:spLocks noGrp="1"/>
          </p:cNvSpPr>
          <p:nvPr>
            <p:ph sz="quarter" idx="4"/>
          </p:nvPr>
        </p:nvSpPr>
        <p:spPr/>
        <p:txBody>
          <a:bodyPr>
            <a:normAutofit fontScale="92500" lnSpcReduction="10000"/>
          </a:bodyPr>
          <a:lstStyle/>
          <a:p>
            <a:r>
              <a:rPr lang="en-GB" dirty="0" smtClean="0"/>
              <a:t>The investigator enters the patient remotely onto the system giving all patient details</a:t>
            </a:r>
          </a:p>
          <a:p>
            <a:r>
              <a:rPr lang="en-GB" dirty="0" smtClean="0"/>
              <a:t>If entry onto the trial is approved the system tells the investigator what pack number to pick up</a:t>
            </a:r>
          </a:p>
          <a:p>
            <a:r>
              <a:rPr lang="en-GB" dirty="0" smtClean="0"/>
              <a:t>Only once the patient is entered is the pack number revealed and then it is too late for the investigator to change his mind</a:t>
            </a:r>
            <a:endParaRPr lang="en-GB" dirty="0"/>
          </a:p>
        </p:txBody>
      </p:sp>
      <p:sp>
        <p:nvSpPr>
          <p:cNvPr id="4" name="Footer Placeholder 3"/>
          <p:cNvSpPr>
            <a:spLocks noGrp="1"/>
          </p:cNvSpPr>
          <p:nvPr>
            <p:ph type="ftr" sz="quarter" idx="11"/>
          </p:nvPr>
        </p:nvSpPr>
        <p:spPr/>
        <p:txBody>
          <a:bodyPr/>
          <a:lstStyle/>
          <a:p>
            <a:r>
              <a:rPr lang="en-GB" dirty="0" smtClean="0"/>
              <a:t>(C) Stephen Senn 2015</a:t>
            </a:r>
            <a:endParaRPr lang="en-GB" dirty="0"/>
          </a:p>
        </p:txBody>
      </p:sp>
      <p:sp>
        <p:nvSpPr>
          <p:cNvPr id="5" name="Slide Number Placeholder 4"/>
          <p:cNvSpPr>
            <a:spLocks noGrp="1"/>
          </p:cNvSpPr>
          <p:nvPr>
            <p:ph type="sldNum" sz="quarter" idx="12"/>
          </p:nvPr>
        </p:nvSpPr>
        <p:spPr/>
        <p:txBody>
          <a:bodyPr/>
          <a:lstStyle/>
          <a:p>
            <a:fld id="{A31427DD-6F30-4754-A642-98538026708B}" type="slidenum">
              <a:rPr lang="en-GB" smtClean="0"/>
              <a:t>12</a:t>
            </a:fld>
            <a:endParaRPr lang="en-GB" dirty="0"/>
          </a:p>
        </p:txBody>
      </p:sp>
    </p:spTree>
    <p:extLst>
      <p:ext uri="{BB962C8B-B14F-4D97-AF65-F5344CB8AC3E}">
        <p14:creationId xmlns:p14="http://schemas.microsoft.com/office/powerpoint/2010/main" val="4078424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Basics of clinical trials</a:t>
            </a:r>
            <a:endParaRPr lang="en-GB" dirty="0"/>
          </a:p>
        </p:txBody>
      </p:sp>
      <p:sp>
        <p:nvSpPr>
          <p:cNvPr id="10" name="Content Placeholder 9"/>
          <p:cNvSpPr>
            <a:spLocks noGrp="1"/>
          </p:cNvSpPr>
          <p:nvPr>
            <p:ph idx="1"/>
          </p:nvPr>
        </p:nvSpPr>
        <p:spPr/>
        <p:txBody>
          <a:bodyPr>
            <a:normAutofit fontScale="85000" lnSpcReduction="20000"/>
          </a:bodyPr>
          <a:lstStyle/>
          <a:p>
            <a:r>
              <a:rPr lang="en-GB" dirty="0" smtClean="0"/>
              <a:t>Parallel group</a:t>
            </a:r>
          </a:p>
          <a:p>
            <a:pPr lvl="1"/>
            <a:r>
              <a:rPr lang="en-GB" dirty="0" smtClean="0"/>
              <a:t>Patients are individually randomised to treatment </a:t>
            </a:r>
          </a:p>
          <a:p>
            <a:pPr lvl="2"/>
            <a:r>
              <a:rPr lang="en-GB" dirty="0" smtClean="0"/>
              <a:t>for example they either get A or B</a:t>
            </a:r>
          </a:p>
          <a:p>
            <a:r>
              <a:rPr lang="en-GB" dirty="0" smtClean="0"/>
              <a:t>Cross-over trial</a:t>
            </a:r>
          </a:p>
          <a:p>
            <a:pPr lvl="1"/>
            <a:r>
              <a:rPr lang="en-GB" dirty="0" smtClean="0"/>
              <a:t>Patients are randomised to sequences of treatment for the purpose of comparing individual treatments</a:t>
            </a:r>
          </a:p>
          <a:p>
            <a:pPr lvl="2"/>
            <a:r>
              <a:rPr lang="en-GB" dirty="0" smtClean="0"/>
              <a:t>For example they are randomised to A followed by B or to B followed by A</a:t>
            </a:r>
          </a:p>
          <a:p>
            <a:r>
              <a:rPr lang="en-GB" dirty="0" smtClean="0"/>
              <a:t>Cluster randomised trial</a:t>
            </a:r>
          </a:p>
          <a:p>
            <a:pPr lvl="1"/>
            <a:r>
              <a:rPr lang="en-GB" dirty="0" smtClean="0"/>
              <a:t>Patients are randomised by centre to receive a treatment</a:t>
            </a:r>
          </a:p>
          <a:p>
            <a:pPr lvl="2"/>
            <a:r>
              <a:rPr lang="en-GB" dirty="0" smtClean="0"/>
              <a:t>For example, either all the patients in that centre receive A or all the patients receive B</a:t>
            </a:r>
          </a:p>
          <a:p>
            <a:pPr lvl="1"/>
            <a:endParaRPr lang="en-GB" dirty="0"/>
          </a:p>
        </p:txBody>
      </p:sp>
      <p:sp>
        <p:nvSpPr>
          <p:cNvPr id="11" name="Text Placeholder 10"/>
          <p:cNvSpPr>
            <a:spLocks noGrp="1"/>
          </p:cNvSpPr>
          <p:nvPr>
            <p:ph type="body" sz="half" idx="2"/>
          </p:nvPr>
        </p:nvSpPr>
        <p:spPr/>
        <p:txBody>
          <a:bodyPr>
            <a:normAutofit/>
          </a:bodyPr>
          <a:lstStyle/>
          <a:p>
            <a:r>
              <a:rPr lang="en-GB" sz="2400" b="1" dirty="0" smtClean="0"/>
              <a:t>Types of clinical  trial</a:t>
            </a:r>
            <a:endParaRPr lang="en-GB" sz="2400" b="1" dirty="0"/>
          </a:p>
        </p:txBody>
      </p:sp>
      <p:sp>
        <p:nvSpPr>
          <p:cNvPr id="7" name="Footer Placeholder 6"/>
          <p:cNvSpPr>
            <a:spLocks noGrp="1"/>
          </p:cNvSpPr>
          <p:nvPr>
            <p:ph type="ftr" sz="quarter" idx="11"/>
          </p:nvPr>
        </p:nvSpPr>
        <p:spPr/>
        <p:txBody>
          <a:bodyPr/>
          <a:lstStyle/>
          <a:p>
            <a:r>
              <a:rPr lang="en-GB" dirty="0" smtClean="0"/>
              <a:t>(C) Stephen Senn 2015</a:t>
            </a:r>
            <a:endParaRPr lang="en-GB" dirty="0"/>
          </a:p>
        </p:txBody>
      </p:sp>
      <p:sp>
        <p:nvSpPr>
          <p:cNvPr id="8" name="Slide Number Placeholder 7"/>
          <p:cNvSpPr>
            <a:spLocks noGrp="1"/>
          </p:cNvSpPr>
          <p:nvPr>
            <p:ph type="sldNum" sz="quarter" idx="12"/>
          </p:nvPr>
        </p:nvSpPr>
        <p:spPr/>
        <p:txBody>
          <a:bodyPr/>
          <a:lstStyle/>
          <a:p>
            <a:fld id="{A31427DD-6F30-4754-A642-98538026708B}" type="slidenum">
              <a:rPr lang="en-GB" smtClean="0"/>
              <a:t>13</a:t>
            </a:fld>
            <a:endParaRPr lang="en-GB" dirty="0"/>
          </a:p>
        </p:txBody>
      </p:sp>
    </p:spTree>
    <p:extLst>
      <p:ext uri="{BB962C8B-B14F-4D97-AF65-F5344CB8AC3E}">
        <p14:creationId xmlns:p14="http://schemas.microsoft.com/office/powerpoint/2010/main" val="977582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400" dirty="0" smtClean="0"/>
              <a:t>(C) Stephen Senn 2015</a:t>
            </a:r>
          </a:p>
        </p:txBody>
      </p:sp>
      <p:sp>
        <p:nvSpPr>
          <p:cNvPr id="1024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421B72E-1D11-4DE6-BAEC-BED133E5EB82}" type="slidenum">
              <a:rPr lang="en-GB" altLang="en-US" sz="1400" smtClean="0"/>
              <a:pPr>
                <a:spcBef>
                  <a:spcPct val="0"/>
                </a:spcBef>
                <a:buFontTx/>
                <a:buNone/>
              </a:pPr>
              <a:t>14</a:t>
            </a:fld>
            <a:endParaRPr lang="en-GB" altLang="en-US" sz="1400" dirty="0" smtClean="0"/>
          </a:p>
        </p:txBody>
      </p:sp>
      <p:sp>
        <p:nvSpPr>
          <p:cNvPr id="10245" name="Rectangle 2"/>
          <p:cNvSpPr>
            <a:spLocks noGrp="1" noChangeArrowheads="1"/>
          </p:cNvSpPr>
          <p:nvPr>
            <p:ph type="title"/>
          </p:nvPr>
        </p:nvSpPr>
        <p:spPr/>
        <p:txBody>
          <a:bodyPr/>
          <a:lstStyle/>
          <a:p>
            <a:pPr eaLnBrk="1" hangingPunct="1"/>
            <a:r>
              <a:rPr lang="en-GB" altLang="en-US" sz="3600" b="1" dirty="0" smtClean="0"/>
              <a:t>What Does Randomisation not Do?</a:t>
            </a:r>
          </a:p>
        </p:txBody>
      </p:sp>
      <p:sp>
        <p:nvSpPr>
          <p:cNvPr id="10246" name="Rectangle 3"/>
          <p:cNvSpPr>
            <a:spLocks noGrp="1" noChangeArrowheads="1"/>
          </p:cNvSpPr>
          <p:nvPr>
            <p:ph type="body" idx="1"/>
          </p:nvPr>
        </p:nvSpPr>
        <p:spPr/>
        <p:txBody>
          <a:bodyPr/>
          <a:lstStyle/>
          <a:p>
            <a:pPr eaLnBrk="1" hangingPunct="1">
              <a:lnSpc>
                <a:spcPct val="90000"/>
              </a:lnSpc>
            </a:pPr>
            <a:r>
              <a:rPr lang="en-GB" altLang="en-US" dirty="0" smtClean="0"/>
              <a:t>Does not guarantee patients are representative</a:t>
            </a:r>
          </a:p>
          <a:p>
            <a:pPr eaLnBrk="1" hangingPunct="1">
              <a:lnSpc>
                <a:spcPct val="90000"/>
              </a:lnSpc>
            </a:pPr>
            <a:r>
              <a:rPr lang="en-GB" altLang="en-US" dirty="0" smtClean="0"/>
              <a:t>Does not guarantee balance as regards prognostic factors</a:t>
            </a:r>
          </a:p>
          <a:p>
            <a:pPr lvl="1" eaLnBrk="1" hangingPunct="1">
              <a:lnSpc>
                <a:spcPct val="90000"/>
              </a:lnSpc>
            </a:pPr>
            <a:r>
              <a:rPr lang="en-GB" altLang="en-US" dirty="0" smtClean="0"/>
              <a:t>Better than many other systems</a:t>
            </a:r>
          </a:p>
          <a:p>
            <a:pPr lvl="1" eaLnBrk="1" hangingPunct="1">
              <a:lnSpc>
                <a:spcPct val="90000"/>
              </a:lnSpc>
            </a:pPr>
            <a:r>
              <a:rPr lang="en-GB" altLang="en-US" dirty="0" smtClean="0"/>
              <a:t>But only guarantees balance in expectation</a:t>
            </a:r>
          </a:p>
          <a:p>
            <a:pPr lvl="1" eaLnBrk="1" hangingPunct="1">
              <a:lnSpc>
                <a:spcPct val="90000"/>
              </a:lnSpc>
            </a:pPr>
            <a:r>
              <a:rPr lang="en-GB" altLang="en-US" dirty="0" smtClean="0"/>
              <a:t>For a limited number of factors stratification can be added</a:t>
            </a:r>
          </a:p>
          <a:p>
            <a:pPr eaLnBrk="1" hangingPunct="1">
              <a:lnSpc>
                <a:spcPct val="90000"/>
              </a:lnSpc>
            </a:pPr>
            <a:r>
              <a:rPr lang="en-GB" altLang="en-US" dirty="0" smtClean="0"/>
              <a:t>Also not possible for all factors</a:t>
            </a:r>
          </a:p>
        </p:txBody>
      </p:sp>
    </p:spTree>
    <p:extLst>
      <p:ext uri="{BB962C8B-B14F-4D97-AF65-F5344CB8AC3E}">
        <p14:creationId xmlns:p14="http://schemas.microsoft.com/office/powerpoint/2010/main" val="3099919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400" dirty="0" smtClean="0"/>
              <a:t>(C) Stephen Senn 2015</a:t>
            </a:r>
          </a:p>
        </p:txBody>
      </p:sp>
      <p:sp>
        <p:nvSpPr>
          <p:cNvPr id="1126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BC93345-6ECD-4885-9C00-A0833C1A45C7}" type="slidenum">
              <a:rPr lang="en-GB" altLang="en-US" sz="1400" smtClean="0"/>
              <a:pPr>
                <a:spcBef>
                  <a:spcPct val="0"/>
                </a:spcBef>
                <a:buFontTx/>
                <a:buNone/>
              </a:pPr>
              <a:t>15</a:t>
            </a:fld>
            <a:endParaRPr lang="en-GB" altLang="en-US" sz="1400" dirty="0" smtClean="0"/>
          </a:p>
        </p:txBody>
      </p:sp>
      <p:sp>
        <p:nvSpPr>
          <p:cNvPr id="11269" name="Rectangle 2"/>
          <p:cNvSpPr>
            <a:spLocks noGrp="1" noChangeArrowheads="1"/>
          </p:cNvSpPr>
          <p:nvPr>
            <p:ph type="title"/>
          </p:nvPr>
        </p:nvSpPr>
        <p:spPr/>
        <p:txBody>
          <a:bodyPr/>
          <a:lstStyle/>
          <a:p>
            <a:pPr eaLnBrk="1" hangingPunct="1"/>
            <a:r>
              <a:rPr lang="en-GB" altLang="en-US" b="1" dirty="0" smtClean="0"/>
              <a:t>An Example</a:t>
            </a:r>
          </a:p>
        </p:txBody>
      </p:sp>
      <p:sp>
        <p:nvSpPr>
          <p:cNvPr id="11270" name="Rectangle 3"/>
          <p:cNvSpPr>
            <a:spLocks noGrp="1" noChangeArrowheads="1"/>
          </p:cNvSpPr>
          <p:nvPr>
            <p:ph type="body" idx="1"/>
          </p:nvPr>
        </p:nvSpPr>
        <p:spPr/>
        <p:txBody>
          <a:bodyPr/>
          <a:lstStyle/>
          <a:p>
            <a:pPr eaLnBrk="1" hangingPunct="1"/>
            <a:r>
              <a:rPr lang="en-GB" altLang="en-US" dirty="0" smtClean="0"/>
              <a:t>Most double blind trials are run using the double dummy technique</a:t>
            </a:r>
          </a:p>
          <a:p>
            <a:pPr eaLnBrk="1" hangingPunct="1"/>
            <a:r>
              <a:rPr lang="en-GB" altLang="en-US" dirty="0" smtClean="0"/>
              <a:t>Patients either receive A and placebo to B or B and placebo to A</a:t>
            </a:r>
          </a:p>
          <a:p>
            <a:pPr eaLnBrk="1" hangingPunct="1"/>
            <a:r>
              <a:rPr lang="en-GB" altLang="en-US" dirty="0" smtClean="0"/>
              <a:t>But we hardly ever randomise the order in which the two pills are taken</a:t>
            </a:r>
          </a:p>
          <a:p>
            <a:pPr eaLnBrk="1" hangingPunct="1"/>
            <a:r>
              <a:rPr lang="en-GB" altLang="en-US" dirty="0" smtClean="0"/>
              <a:t>Why not?</a:t>
            </a:r>
          </a:p>
        </p:txBody>
      </p:sp>
    </p:spTree>
    <p:extLst>
      <p:ext uri="{BB962C8B-B14F-4D97-AF65-F5344CB8AC3E}">
        <p14:creationId xmlns:p14="http://schemas.microsoft.com/office/powerpoint/2010/main" val="11911951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Is randomisation fully efficient?</a:t>
            </a:r>
            <a:endParaRPr lang="en-GB" b="1" dirty="0"/>
          </a:p>
        </p:txBody>
      </p:sp>
      <p:sp>
        <p:nvSpPr>
          <p:cNvPr id="3" name="Footer Placeholder 2"/>
          <p:cNvSpPr>
            <a:spLocks noGrp="1"/>
          </p:cNvSpPr>
          <p:nvPr>
            <p:ph type="ftr" sz="quarter" idx="11"/>
          </p:nvPr>
        </p:nvSpPr>
        <p:spPr/>
        <p:txBody>
          <a:bodyPr/>
          <a:lstStyle/>
          <a:p>
            <a:r>
              <a:rPr lang="en-GB" dirty="0" smtClean="0"/>
              <a:t>(C) Stephen Senn 2015</a:t>
            </a:r>
            <a:endParaRPr lang="en-GB" dirty="0"/>
          </a:p>
        </p:txBody>
      </p:sp>
      <p:sp>
        <p:nvSpPr>
          <p:cNvPr id="4" name="Slide Number Placeholder 3"/>
          <p:cNvSpPr>
            <a:spLocks noGrp="1"/>
          </p:cNvSpPr>
          <p:nvPr>
            <p:ph type="sldNum" sz="quarter" idx="12"/>
          </p:nvPr>
        </p:nvSpPr>
        <p:spPr/>
        <p:txBody>
          <a:bodyPr/>
          <a:lstStyle/>
          <a:p>
            <a:fld id="{A31427DD-6F30-4754-A642-98538026708B}" type="slidenum">
              <a:rPr lang="en-GB" smtClean="0"/>
              <a:t>16</a:t>
            </a:fld>
            <a:endParaRPr lang="en-GB" dirty="0"/>
          </a:p>
        </p:txBody>
      </p:sp>
      <mc:AlternateContent xmlns:mc="http://schemas.openxmlformats.org/markup-compatibility/2006" xmlns:a14="http://schemas.microsoft.com/office/drawing/2010/main">
        <mc:Choice Requires="a14">
          <p:sp>
            <p:nvSpPr>
              <p:cNvPr id="5" name="TextBox 4"/>
              <p:cNvSpPr txBox="1"/>
              <p:nvPr/>
            </p:nvSpPr>
            <p:spPr>
              <a:xfrm>
                <a:off x="814647" y="1612669"/>
                <a:ext cx="9393382" cy="4544193"/>
              </a:xfrm>
              <a:prstGeom prst="rect">
                <a:avLst/>
              </a:prstGeom>
              <a:noFill/>
            </p:spPr>
            <p:txBody>
              <a:bodyPr wrap="square" rtlCol="0">
                <a:spAutoFit/>
              </a:bodyPr>
              <a:lstStyle/>
              <a:p>
                <a:r>
                  <a:rPr lang="en-GB" dirty="0" smtClean="0"/>
                  <a:t>No. </a:t>
                </a:r>
              </a:p>
              <a:p>
                <a:r>
                  <a:rPr lang="en-GB" dirty="0" smtClean="0"/>
                  <a:t>A simple example. We have a parallel group trial currently we have </a:t>
                </a:r>
                <a:r>
                  <a:rPr lang="en-GB" i="1" dirty="0" smtClean="0"/>
                  <a:t>n</a:t>
                </a:r>
                <a:r>
                  <a:rPr lang="en-GB" i="1" baseline="-25000" dirty="0" smtClean="0"/>
                  <a:t>A</a:t>
                </a:r>
                <a:r>
                  <a:rPr lang="en-GB" dirty="0" smtClean="0"/>
                  <a:t> patients on A and </a:t>
                </a:r>
                <a:r>
                  <a:rPr lang="en-GB" i="1" dirty="0" smtClean="0"/>
                  <a:t>n</a:t>
                </a:r>
                <a:r>
                  <a:rPr lang="en-GB" i="1" baseline="-25000" dirty="0" smtClean="0"/>
                  <a:t>B</a:t>
                </a:r>
                <a:r>
                  <a:rPr lang="en-GB" dirty="0" smtClean="0"/>
                  <a:t> on B. To minimise the variance of the treatment effect we should deliberately allocate the next patient to the treatment with  the lower number of patients. (If the trial is currently balanced it makes no difference.)</a:t>
                </a:r>
              </a:p>
              <a:p>
                <a:endParaRPr lang="en-GB" dirty="0"/>
              </a:p>
              <a:p>
                <a:r>
                  <a:rPr lang="en-GB" b="1" u="sng" dirty="0" smtClean="0"/>
                  <a:t>Proof</a:t>
                </a:r>
                <a:r>
                  <a:rPr lang="en-GB" dirty="0" smtClean="0"/>
                  <a:t> Assume without loss of generality that </a:t>
                </a:r>
                <a:r>
                  <a:rPr lang="en-GB" i="1" dirty="0" smtClean="0"/>
                  <a:t>n</a:t>
                </a:r>
                <a:r>
                  <a:rPr lang="en-GB" i="1" baseline="-25000" dirty="0" smtClean="0"/>
                  <a:t>A</a:t>
                </a:r>
                <a:r>
                  <a:rPr lang="en-GB" i="1" dirty="0" smtClean="0"/>
                  <a:t>&lt;</a:t>
                </a:r>
                <a:r>
                  <a:rPr lang="en-GB" i="1" baseline="-25000" dirty="0" smtClean="0"/>
                  <a:t> </a:t>
                </a:r>
                <a:r>
                  <a:rPr lang="en-GB" i="1" dirty="0"/>
                  <a:t>n</a:t>
                </a:r>
                <a:r>
                  <a:rPr lang="en-GB" i="1" baseline="-25000" dirty="0"/>
                  <a:t>B</a:t>
                </a:r>
                <a:endParaRPr lang="en-GB" i="1" dirty="0" smtClean="0"/>
              </a:p>
              <a:p>
                <a:r>
                  <a:rPr lang="en-GB" dirty="0" smtClean="0"/>
                  <a:t>If we allocate to  </a:t>
                </a:r>
                <a:r>
                  <a:rPr lang="en-GB" b="1" dirty="0" smtClean="0"/>
                  <a:t>group A</a:t>
                </a:r>
                <a:r>
                  <a:rPr lang="en-GB" dirty="0" smtClean="0"/>
                  <a:t>, the variance of the estimated treatment effect will be proportional to</a:t>
                </a:r>
              </a:p>
              <a:p>
                <a:pPr algn="ctr"/>
                <a:r>
                  <a:rPr lang="en-GB" dirty="0" smtClean="0"/>
                  <a:t> </a:t>
                </a:r>
                <a14:m>
                  <m:oMath xmlns:m="http://schemas.openxmlformats.org/officeDocument/2006/math">
                    <m:f>
                      <m:fPr>
                        <m:ctrlPr>
                          <a:rPr lang="en-GB" i="1" smtClean="0">
                            <a:latin typeface="Cambria Math"/>
                          </a:rPr>
                        </m:ctrlPr>
                      </m:fPr>
                      <m:num>
                        <m:r>
                          <a:rPr lang="en-GB" b="0" i="1" smtClean="0">
                            <a:latin typeface="Cambria Math"/>
                          </a:rPr>
                          <m:t>1</m:t>
                        </m:r>
                      </m:num>
                      <m:den>
                        <m:sSub>
                          <m:sSubPr>
                            <m:ctrlPr>
                              <a:rPr lang="en-GB" i="1" smtClean="0">
                                <a:latin typeface="Cambria Math"/>
                              </a:rPr>
                            </m:ctrlPr>
                          </m:sSubPr>
                          <m:e>
                            <m:r>
                              <a:rPr lang="en-GB" b="0" i="1" smtClean="0">
                                <a:latin typeface="Cambria Math"/>
                              </a:rPr>
                              <m:t>𝑛</m:t>
                            </m:r>
                          </m:e>
                          <m:sub>
                            <m:r>
                              <a:rPr lang="en-GB" b="0" i="1" smtClean="0">
                                <a:latin typeface="Cambria Math"/>
                              </a:rPr>
                              <m:t>𝐴</m:t>
                            </m:r>
                          </m:sub>
                        </m:sSub>
                        <m:r>
                          <a:rPr lang="en-GB" b="0" i="1" smtClean="0">
                            <a:latin typeface="Cambria Math"/>
                          </a:rPr>
                          <m:t>+1</m:t>
                        </m:r>
                      </m:den>
                    </m:f>
                    <m:r>
                      <a:rPr lang="en-GB" b="0" i="1" smtClean="0">
                        <a:latin typeface="Cambria Math"/>
                      </a:rPr>
                      <m:t>+</m:t>
                    </m:r>
                    <m:f>
                      <m:fPr>
                        <m:ctrlPr>
                          <a:rPr lang="en-GB" i="1">
                            <a:latin typeface="Cambria Math"/>
                          </a:rPr>
                        </m:ctrlPr>
                      </m:fPr>
                      <m:num>
                        <m:r>
                          <a:rPr lang="en-GB" i="1">
                            <a:latin typeface="Cambria Math"/>
                          </a:rPr>
                          <m:t>1</m:t>
                        </m:r>
                      </m:num>
                      <m:den>
                        <m:sSub>
                          <m:sSubPr>
                            <m:ctrlPr>
                              <a:rPr lang="en-GB" i="1">
                                <a:latin typeface="Cambria Math"/>
                              </a:rPr>
                            </m:ctrlPr>
                          </m:sSubPr>
                          <m:e>
                            <m:r>
                              <a:rPr lang="en-GB" i="1">
                                <a:latin typeface="Cambria Math"/>
                              </a:rPr>
                              <m:t>𝑛</m:t>
                            </m:r>
                          </m:e>
                          <m:sub>
                            <m:r>
                              <a:rPr lang="en-GB" b="0" i="1" smtClean="0">
                                <a:latin typeface="Cambria Math"/>
                              </a:rPr>
                              <m:t>𝐵</m:t>
                            </m:r>
                          </m:sub>
                        </m:sSub>
                      </m:den>
                    </m:f>
                    <m:r>
                      <a:rPr lang="en-GB" b="0" i="1" smtClean="0">
                        <a:latin typeface="Cambria Math"/>
                      </a:rPr>
                      <m:t>=</m:t>
                    </m:r>
                    <m:f>
                      <m:fPr>
                        <m:ctrlPr>
                          <a:rPr lang="en-GB" b="0" i="1" smtClean="0">
                            <a:latin typeface="Cambria Math"/>
                          </a:rPr>
                        </m:ctrlPr>
                      </m:fPr>
                      <m:num>
                        <m:sSub>
                          <m:sSubPr>
                            <m:ctrlPr>
                              <a:rPr lang="en-GB" b="0" i="1" smtClean="0">
                                <a:latin typeface="Cambria Math"/>
                              </a:rPr>
                            </m:ctrlPr>
                          </m:sSubPr>
                          <m:e>
                            <m:r>
                              <a:rPr lang="en-GB" b="0" i="1" smtClean="0">
                                <a:latin typeface="Cambria Math"/>
                              </a:rPr>
                              <m:t>𝑛</m:t>
                            </m:r>
                          </m:e>
                          <m:sub>
                            <m:r>
                              <a:rPr lang="en-GB" b="0" i="1" smtClean="0">
                                <a:latin typeface="Cambria Math"/>
                              </a:rPr>
                              <m:t>𝐴</m:t>
                            </m:r>
                          </m:sub>
                        </m:sSub>
                        <m:r>
                          <a:rPr lang="en-GB" b="0" i="1" smtClean="0">
                            <a:latin typeface="Cambria Math"/>
                          </a:rPr>
                          <m:t>+</m:t>
                        </m:r>
                        <m:sSub>
                          <m:sSubPr>
                            <m:ctrlPr>
                              <a:rPr lang="en-GB" b="0" i="1" smtClean="0">
                                <a:latin typeface="Cambria Math"/>
                              </a:rPr>
                            </m:ctrlPr>
                          </m:sSubPr>
                          <m:e>
                            <m:r>
                              <a:rPr lang="en-GB" b="0" i="1" smtClean="0">
                                <a:latin typeface="Cambria Math"/>
                              </a:rPr>
                              <m:t>𝑛</m:t>
                            </m:r>
                          </m:e>
                          <m:sub>
                            <m:r>
                              <a:rPr lang="en-GB" b="0" i="1" smtClean="0">
                                <a:latin typeface="Cambria Math"/>
                              </a:rPr>
                              <m:t>𝐵</m:t>
                            </m:r>
                          </m:sub>
                        </m:sSub>
                        <m:r>
                          <a:rPr lang="en-GB" b="0" i="1" smtClean="0">
                            <a:latin typeface="Cambria Math"/>
                          </a:rPr>
                          <m:t>+1</m:t>
                        </m:r>
                      </m:num>
                      <m:den>
                        <m:sSub>
                          <m:sSubPr>
                            <m:ctrlPr>
                              <a:rPr lang="en-GB" b="0" i="1" smtClean="0">
                                <a:latin typeface="Cambria Math"/>
                              </a:rPr>
                            </m:ctrlPr>
                          </m:sSubPr>
                          <m:e>
                            <m:sSub>
                              <m:sSubPr>
                                <m:ctrlPr>
                                  <a:rPr lang="en-GB" b="0" i="1" smtClean="0">
                                    <a:latin typeface="Cambria Math"/>
                                  </a:rPr>
                                </m:ctrlPr>
                              </m:sSubPr>
                              <m:e>
                                <m:r>
                                  <a:rPr lang="en-GB" b="0" i="1" smtClean="0">
                                    <a:latin typeface="Cambria Math"/>
                                  </a:rPr>
                                  <m:t>𝑛</m:t>
                                </m:r>
                              </m:e>
                              <m:sub>
                                <m:r>
                                  <a:rPr lang="en-GB" b="0" i="1" smtClean="0">
                                    <a:latin typeface="Cambria Math"/>
                                  </a:rPr>
                                  <m:t>𝐴</m:t>
                                </m:r>
                              </m:sub>
                            </m:sSub>
                            <m:r>
                              <a:rPr lang="en-GB" b="0" i="1" smtClean="0">
                                <a:latin typeface="Cambria Math"/>
                              </a:rPr>
                              <m:t>𝑛</m:t>
                            </m:r>
                          </m:e>
                          <m:sub>
                            <m:r>
                              <a:rPr lang="en-GB" b="0" i="1" smtClean="0">
                                <a:latin typeface="Cambria Math"/>
                              </a:rPr>
                              <m:t>𝐵</m:t>
                            </m:r>
                          </m:sub>
                        </m:sSub>
                        <m:r>
                          <a:rPr lang="en-GB" b="0" i="1" smtClean="0">
                            <a:latin typeface="Cambria Math"/>
                          </a:rPr>
                          <m:t>+</m:t>
                        </m:r>
                        <m:sSub>
                          <m:sSubPr>
                            <m:ctrlPr>
                              <a:rPr lang="en-GB" b="0" i="1" smtClean="0">
                                <a:latin typeface="Cambria Math"/>
                              </a:rPr>
                            </m:ctrlPr>
                          </m:sSubPr>
                          <m:e>
                            <m:r>
                              <a:rPr lang="en-GB" b="0" i="1" smtClean="0">
                                <a:latin typeface="Cambria Math"/>
                              </a:rPr>
                              <m:t>𝑛</m:t>
                            </m:r>
                          </m:e>
                          <m:sub>
                            <m:r>
                              <a:rPr lang="en-GB" b="0" i="1" smtClean="0">
                                <a:latin typeface="Cambria Math"/>
                              </a:rPr>
                              <m:t>𝐵</m:t>
                            </m:r>
                          </m:sub>
                        </m:sSub>
                      </m:den>
                    </m:f>
                  </m:oMath>
                </a14:m>
                <a:r>
                  <a:rPr lang="en-GB" dirty="0" smtClean="0"/>
                  <a:t> …..(1)</a:t>
                </a:r>
              </a:p>
              <a:p>
                <a:r>
                  <a:rPr lang="en-GB" dirty="0"/>
                  <a:t>I</a:t>
                </a:r>
                <a:r>
                  <a:rPr lang="en-GB" dirty="0" smtClean="0"/>
                  <a:t>f we allocate to </a:t>
                </a:r>
                <a:r>
                  <a:rPr lang="en-GB" b="1" dirty="0" smtClean="0"/>
                  <a:t>group B</a:t>
                </a:r>
                <a:r>
                  <a:rPr lang="en-GB" dirty="0" smtClean="0"/>
                  <a:t>, the variance </a:t>
                </a:r>
                <a:r>
                  <a:rPr lang="en-GB" dirty="0"/>
                  <a:t>of the estimated treatment effect will </a:t>
                </a:r>
                <a:r>
                  <a:rPr lang="en-GB" dirty="0" smtClean="0"/>
                  <a:t>be proportional to</a:t>
                </a:r>
              </a:p>
              <a:p>
                <a:pPr algn="ctr"/>
                <a14:m>
                  <m:oMath xmlns:m="http://schemas.openxmlformats.org/officeDocument/2006/math">
                    <m:f>
                      <m:fPr>
                        <m:ctrlPr>
                          <a:rPr lang="en-GB" i="1">
                            <a:latin typeface="Cambria Math"/>
                          </a:rPr>
                        </m:ctrlPr>
                      </m:fPr>
                      <m:num>
                        <m:r>
                          <a:rPr lang="en-GB" i="1">
                            <a:latin typeface="Cambria Math"/>
                          </a:rPr>
                          <m:t>1</m:t>
                        </m:r>
                      </m:num>
                      <m:den>
                        <m:sSub>
                          <m:sSubPr>
                            <m:ctrlPr>
                              <a:rPr lang="en-GB" i="1">
                                <a:latin typeface="Cambria Math"/>
                              </a:rPr>
                            </m:ctrlPr>
                          </m:sSubPr>
                          <m:e>
                            <m:r>
                              <a:rPr lang="en-GB" i="1">
                                <a:latin typeface="Cambria Math"/>
                              </a:rPr>
                              <m:t>𝑛</m:t>
                            </m:r>
                          </m:e>
                          <m:sub>
                            <m:r>
                              <a:rPr lang="en-GB" i="1">
                                <a:latin typeface="Cambria Math"/>
                              </a:rPr>
                              <m:t>𝐴</m:t>
                            </m:r>
                          </m:sub>
                        </m:sSub>
                      </m:den>
                    </m:f>
                    <m:r>
                      <a:rPr lang="en-GB" i="1">
                        <a:latin typeface="Cambria Math"/>
                      </a:rPr>
                      <m:t>+</m:t>
                    </m:r>
                    <m:f>
                      <m:fPr>
                        <m:ctrlPr>
                          <a:rPr lang="en-GB" i="1">
                            <a:latin typeface="Cambria Math"/>
                          </a:rPr>
                        </m:ctrlPr>
                      </m:fPr>
                      <m:num>
                        <m:r>
                          <a:rPr lang="en-GB" i="1">
                            <a:latin typeface="Cambria Math"/>
                          </a:rPr>
                          <m:t>1</m:t>
                        </m:r>
                      </m:num>
                      <m:den>
                        <m:sSub>
                          <m:sSubPr>
                            <m:ctrlPr>
                              <a:rPr lang="en-GB" i="1">
                                <a:latin typeface="Cambria Math"/>
                              </a:rPr>
                            </m:ctrlPr>
                          </m:sSubPr>
                          <m:e>
                            <m:r>
                              <a:rPr lang="en-GB" i="1">
                                <a:latin typeface="Cambria Math"/>
                              </a:rPr>
                              <m:t>𝑛</m:t>
                            </m:r>
                          </m:e>
                          <m:sub>
                            <m:r>
                              <a:rPr lang="en-GB" i="1">
                                <a:latin typeface="Cambria Math"/>
                              </a:rPr>
                              <m:t>𝐵</m:t>
                            </m:r>
                          </m:sub>
                        </m:sSub>
                        <m:r>
                          <a:rPr lang="en-GB" b="0" i="1" smtClean="0">
                            <a:latin typeface="Cambria Math"/>
                          </a:rPr>
                          <m:t>+1</m:t>
                        </m:r>
                      </m:den>
                    </m:f>
                    <m:r>
                      <a:rPr lang="en-GB" i="1">
                        <a:latin typeface="Cambria Math"/>
                      </a:rPr>
                      <m:t>=</m:t>
                    </m:r>
                    <m:f>
                      <m:fPr>
                        <m:ctrlPr>
                          <a:rPr lang="en-GB" i="1" smtClean="0">
                            <a:latin typeface="Cambria Math"/>
                          </a:rPr>
                        </m:ctrlPr>
                      </m:fPr>
                      <m:num>
                        <m:sSub>
                          <m:sSubPr>
                            <m:ctrlPr>
                              <a:rPr lang="en-GB" i="1">
                                <a:latin typeface="Cambria Math"/>
                              </a:rPr>
                            </m:ctrlPr>
                          </m:sSubPr>
                          <m:e>
                            <m:r>
                              <a:rPr lang="en-GB" i="1">
                                <a:latin typeface="Cambria Math"/>
                              </a:rPr>
                              <m:t>𝑛</m:t>
                            </m:r>
                          </m:e>
                          <m:sub>
                            <m:r>
                              <a:rPr lang="en-GB" i="1">
                                <a:latin typeface="Cambria Math"/>
                              </a:rPr>
                              <m:t>𝐴</m:t>
                            </m:r>
                          </m:sub>
                        </m:sSub>
                        <m:r>
                          <a:rPr lang="en-GB" i="1">
                            <a:latin typeface="Cambria Math"/>
                          </a:rPr>
                          <m:t>+</m:t>
                        </m:r>
                        <m:sSub>
                          <m:sSubPr>
                            <m:ctrlPr>
                              <a:rPr lang="en-GB" i="1">
                                <a:latin typeface="Cambria Math"/>
                              </a:rPr>
                            </m:ctrlPr>
                          </m:sSubPr>
                          <m:e>
                            <m:r>
                              <a:rPr lang="en-GB" i="1">
                                <a:latin typeface="Cambria Math"/>
                              </a:rPr>
                              <m:t>𝑛</m:t>
                            </m:r>
                          </m:e>
                          <m:sub>
                            <m:r>
                              <a:rPr lang="en-GB" i="1">
                                <a:latin typeface="Cambria Math"/>
                              </a:rPr>
                              <m:t>𝐵</m:t>
                            </m:r>
                          </m:sub>
                        </m:sSub>
                        <m:r>
                          <a:rPr lang="en-GB" i="1">
                            <a:latin typeface="Cambria Math"/>
                          </a:rPr>
                          <m:t>+1</m:t>
                        </m:r>
                      </m:num>
                      <m:den>
                        <m:sSub>
                          <m:sSubPr>
                            <m:ctrlPr>
                              <a:rPr lang="en-GB" i="1">
                                <a:latin typeface="Cambria Math"/>
                              </a:rPr>
                            </m:ctrlPr>
                          </m:sSubPr>
                          <m:e>
                            <m:r>
                              <a:rPr lang="en-GB" i="1">
                                <a:latin typeface="Cambria Math"/>
                              </a:rPr>
                              <m:t>𝑛</m:t>
                            </m:r>
                          </m:e>
                          <m:sub>
                            <m:r>
                              <a:rPr lang="en-GB" b="0" i="1" smtClean="0">
                                <a:latin typeface="Cambria Math"/>
                              </a:rPr>
                              <m:t>𝐴</m:t>
                            </m:r>
                          </m:sub>
                        </m:sSub>
                        <m:sSub>
                          <m:sSubPr>
                            <m:ctrlPr>
                              <a:rPr lang="en-GB" i="1" smtClean="0">
                                <a:latin typeface="Cambria Math"/>
                              </a:rPr>
                            </m:ctrlPr>
                          </m:sSubPr>
                          <m:e>
                            <m:r>
                              <a:rPr lang="en-GB" b="0" i="1" smtClean="0">
                                <a:latin typeface="Cambria Math"/>
                              </a:rPr>
                              <m:t>𝑛</m:t>
                            </m:r>
                          </m:e>
                          <m:sub>
                            <m:r>
                              <a:rPr lang="en-GB" b="0" i="1" smtClean="0">
                                <a:latin typeface="Cambria Math"/>
                              </a:rPr>
                              <m:t>𝐵</m:t>
                            </m:r>
                          </m:sub>
                        </m:sSub>
                        <m:r>
                          <a:rPr lang="en-GB" b="0" i="1" smtClean="0">
                            <a:latin typeface="Cambria Math"/>
                          </a:rPr>
                          <m:t>+</m:t>
                        </m:r>
                        <m:sSub>
                          <m:sSubPr>
                            <m:ctrlPr>
                              <a:rPr lang="en-GB" b="0" i="1" smtClean="0">
                                <a:latin typeface="Cambria Math"/>
                              </a:rPr>
                            </m:ctrlPr>
                          </m:sSubPr>
                          <m:e>
                            <m:r>
                              <a:rPr lang="en-GB" b="0" i="1" smtClean="0">
                                <a:latin typeface="Cambria Math"/>
                              </a:rPr>
                              <m:t>𝑛</m:t>
                            </m:r>
                          </m:e>
                          <m:sub>
                            <m:r>
                              <a:rPr lang="en-GB" b="0" i="1" smtClean="0">
                                <a:latin typeface="Cambria Math"/>
                              </a:rPr>
                              <m:t>𝐴</m:t>
                            </m:r>
                          </m:sub>
                        </m:sSub>
                      </m:den>
                    </m:f>
                  </m:oMath>
                </a14:m>
                <a:r>
                  <a:rPr lang="en-GB" dirty="0" smtClean="0"/>
                  <a:t> …..(2) </a:t>
                </a:r>
                <a:endParaRPr lang="en-GB" dirty="0"/>
              </a:p>
              <a:p>
                <a:endParaRPr lang="en-GB" dirty="0" smtClean="0"/>
              </a:p>
              <a:p>
                <a:r>
                  <a:rPr lang="en-GB" dirty="0" smtClean="0"/>
                  <a:t>However, the numerator of (1) and (2) are identical and the denominators only differ in the last term, +</a:t>
                </a:r>
                <a:r>
                  <a:rPr lang="en-GB" i="1" dirty="0" smtClean="0"/>
                  <a:t>n</a:t>
                </a:r>
                <a:r>
                  <a:rPr lang="en-GB" i="1" baseline="-25000" dirty="0" smtClean="0"/>
                  <a:t>B</a:t>
                </a:r>
                <a:r>
                  <a:rPr lang="en-GB" dirty="0" smtClean="0"/>
                  <a:t> (expression 1) or +</a:t>
                </a:r>
                <a:r>
                  <a:rPr lang="en-GB" i="1" dirty="0" smtClean="0"/>
                  <a:t>n</a:t>
                </a:r>
                <a:r>
                  <a:rPr lang="en-GB" i="1" baseline="-25000" dirty="0" smtClean="0"/>
                  <a:t>A</a:t>
                </a:r>
                <a:r>
                  <a:rPr lang="en-GB" dirty="0" smtClean="0"/>
                  <a:t> (expression, 2), as the case may be. However since </a:t>
                </a:r>
                <a:r>
                  <a:rPr lang="en-GB" i="1" dirty="0" smtClean="0"/>
                  <a:t>n</a:t>
                </a:r>
                <a:r>
                  <a:rPr lang="en-GB" i="1" baseline="-25000" dirty="0" smtClean="0"/>
                  <a:t>A</a:t>
                </a:r>
                <a:r>
                  <a:rPr lang="en-GB" i="1" dirty="0" smtClean="0"/>
                  <a:t>&lt;n</a:t>
                </a:r>
                <a:r>
                  <a:rPr lang="en-GB" i="1" baseline="-25000" dirty="0" smtClean="0"/>
                  <a:t>B</a:t>
                </a:r>
                <a:r>
                  <a:rPr lang="en-GB" dirty="0" smtClean="0"/>
                  <a:t> we have (1) &lt; (2), therefore we should allocate to group A</a:t>
                </a:r>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814647" y="1612669"/>
                <a:ext cx="9393382" cy="4544193"/>
              </a:xfrm>
              <a:prstGeom prst="rect">
                <a:avLst/>
              </a:prstGeom>
              <a:blipFill rotWithShape="1">
                <a:blip r:embed="rId2"/>
                <a:stretch>
                  <a:fillRect l="-584" t="-671" r="-649" b="-1208"/>
                </a:stretch>
              </a:blipFill>
            </p:spPr>
            <p:txBody>
              <a:bodyPr/>
              <a:lstStyle/>
              <a:p>
                <a:r>
                  <a:rPr lang="en-GB">
                    <a:noFill/>
                  </a:rPr>
                  <a:t> </a:t>
                </a:r>
              </a:p>
            </p:txBody>
          </p:sp>
        </mc:Fallback>
      </mc:AlternateContent>
    </p:spTree>
    <p:extLst>
      <p:ext uri="{BB962C8B-B14F-4D97-AF65-F5344CB8AC3E}">
        <p14:creationId xmlns:p14="http://schemas.microsoft.com/office/powerpoint/2010/main" val="121684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randomisation is often pretty good</a:t>
            </a:r>
            <a:endParaRPr lang="en-GB" dirty="0"/>
          </a:p>
        </p:txBody>
      </p:sp>
      <p:sp>
        <p:nvSpPr>
          <p:cNvPr id="6" name="Content Placeholder 5"/>
          <p:cNvSpPr>
            <a:spLocks noGrp="1"/>
          </p:cNvSpPr>
          <p:nvPr>
            <p:ph sz="half" idx="1"/>
          </p:nvPr>
        </p:nvSpPr>
        <p:spPr/>
        <p:txBody>
          <a:bodyPr>
            <a:normAutofit/>
          </a:bodyPr>
          <a:lstStyle/>
          <a:p>
            <a:pPr marL="0" indent="0">
              <a:buNone/>
            </a:pPr>
            <a:r>
              <a:rPr lang="en-GB" dirty="0" smtClean="0"/>
              <a:t>“…or </a:t>
            </a:r>
            <a:r>
              <a:rPr lang="en-GB" dirty="0"/>
              <a:t>by whether their hair is  parted on </a:t>
            </a:r>
            <a:r>
              <a:rPr lang="en-GB" dirty="0" smtClean="0"/>
              <a:t>the </a:t>
            </a:r>
            <a:r>
              <a:rPr lang="en-GB" dirty="0"/>
              <a:t>left or the right, or one  could  simply permit the subjects to  choose </a:t>
            </a:r>
            <a:r>
              <a:rPr lang="en-GB" dirty="0" smtClean="0"/>
              <a:t>their </a:t>
            </a:r>
            <a:r>
              <a:rPr lang="en-GB" dirty="0"/>
              <a:t>own groups, always ensuring of  course that they have not been in- </a:t>
            </a:r>
            <a:r>
              <a:rPr lang="en-GB" dirty="0" smtClean="0"/>
              <a:t>formed </a:t>
            </a:r>
            <a:r>
              <a:rPr lang="en-GB" dirty="0"/>
              <a:t>of which treatment is to be applied to which </a:t>
            </a:r>
            <a:r>
              <a:rPr lang="en-GB" dirty="0" smtClean="0"/>
              <a:t>group…”</a:t>
            </a:r>
          </a:p>
          <a:p>
            <a:pPr marL="0" indent="0">
              <a:buNone/>
            </a:pPr>
            <a:r>
              <a:rPr lang="en-GB" dirty="0" smtClean="0"/>
              <a:t>Urbach 1985, p271</a:t>
            </a:r>
            <a:endParaRPr lang="en-GB" dirty="0"/>
          </a:p>
        </p:txBody>
      </p:sp>
      <p:sp>
        <p:nvSpPr>
          <p:cNvPr id="7" name="Content Placeholder 6"/>
          <p:cNvSpPr>
            <a:spLocks noGrp="1"/>
          </p:cNvSpPr>
          <p:nvPr>
            <p:ph sz="half" idx="2"/>
          </p:nvPr>
        </p:nvSpPr>
        <p:spPr/>
        <p:txBody>
          <a:bodyPr>
            <a:normAutofit/>
          </a:bodyPr>
          <a:lstStyle/>
          <a:p>
            <a:r>
              <a:rPr lang="en-GB" dirty="0"/>
              <a:t>Suppose that we assume that the patients choose independently  and let </a:t>
            </a:r>
            <a:r>
              <a:rPr lang="en-GB" dirty="0">
                <a:sym typeface="Symbol"/>
              </a:rPr>
              <a:t> be the probability that a patient chooses A so (1-) is the probability the patients choses </a:t>
            </a:r>
            <a:r>
              <a:rPr lang="en-GB" dirty="0" smtClean="0">
                <a:sym typeface="Symbol"/>
              </a:rPr>
              <a:t>B</a:t>
            </a:r>
            <a:endParaRPr lang="en-GB" dirty="0">
              <a:sym typeface="Symbol"/>
            </a:endParaRPr>
          </a:p>
          <a:p>
            <a:r>
              <a:rPr lang="en-GB" dirty="0">
                <a:sym typeface="Symbol"/>
              </a:rPr>
              <a:t>Randomisation is like knowing  = </a:t>
            </a:r>
            <a:r>
              <a:rPr lang="en-GB" dirty="0" smtClean="0">
                <a:sym typeface="Symbol"/>
              </a:rPr>
              <a:t>0.5</a:t>
            </a:r>
            <a:endParaRPr lang="en-GB" dirty="0">
              <a:sym typeface="Symbol"/>
            </a:endParaRPr>
          </a:p>
          <a:p>
            <a:r>
              <a:rPr lang="en-GB" dirty="0">
                <a:sym typeface="Symbol"/>
              </a:rPr>
              <a:t>But every value of  other than 0.5 is worse</a:t>
            </a:r>
            <a:endParaRPr lang="en-GB" dirty="0"/>
          </a:p>
          <a:p>
            <a:pPr marL="0" indent="0">
              <a:buNone/>
            </a:pPr>
            <a:endParaRPr lang="en-GB" dirty="0"/>
          </a:p>
        </p:txBody>
      </p:sp>
      <p:sp>
        <p:nvSpPr>
          <p:cNvPr id="3" name="Footer Placeholder 2"/>
          <p:cNvSpPr>
            <a:spLocks noGrp="1"/>
          </p:cNvSpPr>
          <p:nvPr>
            <p:ph type="ftr" sz="quarter" idx="11"/>
          </p:nvPr>
        </p:nvSpPr>
        <p:spPr/>
        <p:txBody>
          <a:bodyPr/>
          <a:lstStyle/>
          <a:p>
            <a:r>
              <a:rPr lang="en-GB" dirty="0" smtClean="0"/>
              <a:t>(C) Stephen Senn 2015</a:t>
            </a:r>
            <a:endParaRPr lang="en-GB" dirty="0"/>
          </a:p>
        </p:txBody>
      </p:sp>
      <p:sp>
        <p:nvSpPr>
          <p:cNvPr id="4" name="Slide Number Placeholder 3"/>
          <p:cNvSpPr>
            <a:spLocks noGrp="1"/>
          </p:cNvSpPr>
          <p:nvPr>
            <p:ph type="sldNum" sz="quarter" idx="12"/>
          </p:nvPr>
        </p:nvSpPr>
        <p:spPr/>
        <p:txBody>
          <a:bodyPr/>
          <a:lstStyle/>
          <a:p>
            <a:fld id="{A31427DD-6F30-4754-A642-98538026708B}" type="slidenum">
              <a:rPr lang="en-GB" smtClean="0"/>
              <a:t>17</a:t>
            </a:fld>
            <a:endParaRPr lang="en-GB" dirty="0"/>
          </a:p>
        </p:txBody>
      </p:sp>
    </p:spTree>
    <p:extLst>
      <p:ext uri="{BB962C8B-B14F-4D97-AF65-F5344CB8AC3E}">
        <p14:creationId xmlns:p14="http://schemas.microsoft.com/office/powerpoint/2010/main" val="600656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p:cNvSpPr txBox="1"/>
          <p:nvPr/>
        </p:nvSpPr>
        <p:spPr>
          <a:xfrm>
            <a:off x="914400" y="6248396"/>
            <a:ext cx="2539995" cy="457200"/>
          </a:xfrm>
          <a:prstGeom prst="rect">
            <a:avLst/>
          </a:prstGeom>
          <a:noFill/>
          <a:ln>
            <a:noFill/>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898989"/>
                </a:solidFill>
                <a:uFillTx/>
                <a:latin typeface="Calibri"/>
              </a:rPr>
              <a:t>Sacred cow</a:t>
            </a:r>
          </a:p>
        </p:txBody>
      </p:sp>
      <p:sp>
        <p:nvSpPr>
          <p:cNvPr id="3" name="Rectangle 2"/>
          <p:cNvSpPr txBox="1">
            <a:spLocks noGrp="1"/>
          </p:cNvSpPr>
          <p:nvPr>
            <p:ph type="title"/>
          </p:nvPr>
        </p:nvSpPr>
        <p:spPr/>
        <p:txBody>
          <a:bodyPr/>
          <a:lstStyle/>
          <a:p>
            <a:pPr lvl="0"/>
            <a:r>
              <a:rPr lang="en-GB" b="1" dirty="0">
                <a:solidFill>
                  <a:schemeClr val="tx2"/>
                </a:solidFill>
              </a:rPr>
              <a:t>The TARGET study</a:t>
            </a:r>
          </a:p>
        </p:txBody>
      </p:sp>
      <p:sp>
        <p:nvSpPr>
          <p:cNvPr id="4" name="Rectangle 3"/>
          <p:cNvSpPr txBox="1">
            <a:spLocks noGrp="1"/>
          </p:cNvSpPr>
          <p:nvPr>
            <p:ph idx="1"/>
          </p:nvPr>
        </p:nvSpPr>
        <p:spPr>
          <a:xfrm>
            <a:off x="624412" y="1628775"/>
            <a:ext cx="11040539" cy="4464045"/>
          </a:xfrm>
        </p:spPr>
        <p:txBody>
          <a:bodyPr/>
          <a:lstStyle/>
          <a:p>
            <a:pPr lvl="0">
              <a:lnSpc>
                <a:spcPct val="90000"/>
              </a:lnSpc>
            </a:pPr>
            <a:r>
              <a:rPr lang="en-GB" dirty="0"/>
              <a:t>One of the largest studies ever run in osteoarthritis</a:t>
            </a:r>
          </a:p>
          <a:p>
            <a:pPr lvl="0">
              <a:lnSpc>
                <a:spcPct val="90000"/>
              </a:lnSpc>
            </a:pPr>
            <a:r>
              <a:rPr lang="en-GB" dirty="0"/>
              <a:t>18,000 patients</a:t>
            </a:r>
          </a:p>
          <a:p>
            <a:pPr lvl="0">
              <a:lnSpc>
                <a:spcPct val="90000"/>
              </a:lnSpc>
            </a:pPr>
            <a:r>
              <a:rPr lang="en-GB" dirty="0"/>
              <a:t>Randomisation took place in two sub-studies of equal size</a:t>
            </a:r>
          </a:p>
          <a:p>
            <a:pPr lvl="1">
              <a:lnSpc>
                <a:spcPct val="90000"/>
              </a:lnSpc>
            </a:pPr>
            <a:r>
              <a:rPr lang="en-GB" dirty="0"/>
              <a:t>Lumiracoxib versus ibuprofen</a:t>
            </a:r>
          </a:p>
          <a:p>
            <a:pPr lvl="1">
              <a:lnSpc>
                <a:spcPct val="90000"/>
              </a:lnSpc>
            </a:pPr>
            <a:r>
              <a:rPr lang="en-GB" dirty="0"/>
              <a:t>Lumiracoxib versus naproxen</a:t>
            </a:r>
          </a:p>
          <a:p>
            <a:pPr lvl="0">
              <a:lnSpc>
                <a:spcPct val="90000"/>
              </a:lnSpc>
            </a:pPr>
            <a:r>
              <a:rPr lang="en-GB" dirty="0"/>
              <a:t>Purpose to investigate c</a:t>
            </a:r>
            <a:r>
              <a:rPr lang="en-GB" dirty="0" smtClean="0"/>
              <a:t>ardiovascular </a:t>
            </a:r>
            <a:r>
              <a:rPr lang="en-GB" dirty="0"/>
              <a:t>and </a:t>
            </a:r>
            <a:r>
              <a:rPr lang="en-GB" dirty="0" smtClean="0"/>
              <a:t>gastric </a:t>
            </a:r>
            <a:r>
              <a:rPr lang="en-GB" dirty="0"/>
              <a:t>tolerability of </a:t>
            </a:r>
            <a:r>
              <a:rPr lang="en-GB" dirty="0" smtClean="0"/>
              <a:t>lumiracoxib</a:t>
            </a:r>
          </a:p>
          <a:p>
            <a:pPr lvl="1"/>
            <a:r>
              <a:rPr lang="en-GB" dirty="0" smtClean="0"/>
              <a:t>That is to say side-effects on the heart and the stomach</a:t>
            </a:r>
            <a:endParaRPr lang="en-GB" dirty="0"/>
          </a:p>
        </p:txBody>
      </p:sp>
      <p:sp>
        <p:nvSpPr>
          <p:cNvPr id="5" name="Footer Placeholder 1"/>
          <p:cNvSpPr txBox="1"/>
          <p:nvPr/>
        </p:nvSpPr>
        <p:spPr>
          <a:xfrm>
            <a:off x="4165605" y="6356352"/>
            <a:ext cx="3860804" cy="365129"/>
          </a:xfrm>
          <a:prstGeom prst="rect">
            <a:avLst/>
          </a:prstGeom>
          <a:noFill/>
          <a:ln>
            <a:noFill/>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898989"/>
                </a:solidFill>
                <a:uFillTx/>
                <a:latin typeface="Calibri"/>
              </a:rPr>
              <a:t>(c) Stephen Senn 2012</a:t>
            </a:r>
          </a:p>
        </p:txBody>
      </p:sp>
      <p:sp>
        <p:nvSpPr>
          <p:cNvPr id="7" name="Footer Placeholder 6"/>
          <p:cNvSpPr>
            <a:spLocks noGrp="1"/>
          </p:cNvSpPr>
          <p:nvPr>
            <p:ph type="ftr" sz="quarter" idx="4294967295"/>
          </p:nvPr>
        </p:nvSpPr>
        <p:spPr>
          <a:xfrm>
            <a:off x="4165605" y="6356352"/>
            <a:ext cx="3860804" cy="365129"/>
          </a:xfrm>
          <a:prstGeom prst="rect">
            <a:avLst/>
          </a:prstGeom>
        </p:spPr>
        <p:txBody>
          <a:bodyPr/>
          <a:lstStyle/>
          <a:p>
            <a:pPr lvl="0"/>
            <a:r>
              <a:rPr lang="en-GB" dirty="0" smtClean="0"/>
              <a:t>(C) Stephen Senn 2015</a:t>
            </a:r>
            <a:endParaRPr lang="en-GB" dirty="0"/>
          </a:p>
        </p:txBody>
      </p:sp>
      <p:sp>
        <p:nvSpPr>
          <p:cNvPr id="9" name="Slide Number Placeholder 8"/>
          <p:cNvSpPr>
            <a:spLocks noGrp="1"/>
          </p:cNvSpPr>
          <p:nvPr>
            <p:ph type="sldNum" sz="quarter" idx="4294967295"/>
          </p:nvPr>
        </p:nvSpPr>
        <p:spPr>
          <a:xfrm>
            <a:off x="8737604" y="6356352"/>
            <a:ext cx="2844795" cy="365129"/>
          </a:xfrm>
          <a:prstGeom prst="rect">
            <a:avLst/>
          </a:prstGeom>
        </p:spPr>
        <p:txBody>
          <a:bodyPr/>
          <a:lstStyle/>
          <a:p>
            <a:pPr lvl="0"/>
            <a:fld id="{C59B86C3-8818-44AC-B5AE-F0257456614F}" type="slidenum">
              <a:rPr lang="en-GB" smtClean="0"/>
              <a:t>18</a:t>
            </a:fld>
            <a:endParaRPr lang="en-GB" dirty="0"/>
          </a:p>
        </p:txBody>
      </p:sp>
    </p:spTree>
    <p:extLst>
      <p:ext uri="{BB962C8B-B14F-4D97-AF65-F5344CB8AC3E}">
        <p14:creationId xmlns:p14="http://schemas.microsoft.com/office/powerpoint/2010/main" val="4025075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1472" y="5157189"/>
            <a:ext cx="9217029"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alibri"/>
              </a:rPr>
              <a:t>Extract from </a:t>
            </a:r>
            <a:r>
              <a:rPr lang="en-GB" sz="1800" b="1" i="0" u="sng" strike="noStrike" kern="1200" cap="none" spc="0" baseline="0" dirty="0">
                <a:solidFill>
                  <a:srgbClr val="000000"/>
                </a:solidFill>
                <a:uFillTx/>
                <a:latin typeface="Calibri"/>
              </a:rPr>
              <a:t>incorrect</a:t>
            </a:r>
            <a:r>
              <a:rPr lang="en-GB" sz="1800" b="0" i="0" u="none" strike="noStrike" kern="1200" cap="none" spc="0" baseline="0" dirty="0">
                <a:solidFill>
                  <a:srgbClr val="000000"/>
                </a:solidFill>
                <a:uFillTx/>
                <a:latin typeface="Calibri"/>
              </a:rPr>
              <a:t> CONSORT diagram in the Lancet</a:t>
            </a:r>
          </a:p>
        </p:txBody>
      </p:sp>
      <p:pic>
        <p:nvPicPr>
          <p:cNvPr id="3" name="Picture 3"/>
          <p:cNvPicPr>
            <a:picLocks noChangeAspect="1"/>
          </p:cNvPicPr>
          <p:nvPr/>
        </p:nvPicPr>
        <p:blipFill>
          <a:blip r:embed="rId3"/>
          <a:srcRect/>
          <a:stretch>
            <a:fillRect/>
          </a:stretch>
        </p:blipFill>
        <p:spPr>
          <a:xfrm>
            <a:off x="679167" y="260649"/>
            <a:ext cx="11159423" cy="4176467"/>
          </a:xfrm>
          <a:prstGeom prst="rect">
            <a:avLst/>
          </a:prstGeom>
          <a:noFill/>
          <a:ln>
            <a:noFill/>
          </a:ln>
        </p:spPr>
      </p:pic>
      <p:sp>
        <p:nvSpPr>
          <p:cNvPr id="4" name="Footer Placeholder 3"/>
          <p:cNvSpPr>
            <a:spLocks noGrp="1"/>
          </p:cNvSpPr>
          <p:nvPr>
            <p:ph type="ftr" sz="quarter" idx="4294967295"/>
          </p:nvPr>
        </p:nvSpPr>
        <p:spPr>
          <a:xfrm>
            <a:off x="4165605" y="6356352"/>
            <a:ext cx="3860804" cy="365129"/>
          </a:xfrm>
          <a:prstGeom prst="rect">
            <a:avLst/>
          </a:prstGeom>
        </p:spPr>
        <p:txBody>
          <a:bodyPr/>
          <a:lstStyle/>
          <a:p>
            <a:pPr lvl="0"/>
            <a:r>
              <a:rPr lang="en-GB" dirty="0" smtClean="0"/>
              <a:t>(C) Stephen Senn 2015</a:t>
            </a:r>
            <a:endParaRPr lang="en-GB" dirty="0"/>
          </a:p>
        </p:txBody>
      </p:sp>
      <p:sp>
        <p:nvSpPr>
          <p:cNvPr id="5" name="Slide Number Placeholder 4"/>
          <p:cNvSpPr>
            <a:spLocks noGrp="1"/>
          </p:cNvSpPr>
          <p:nvPr>
            <p:ph type="sldNum" sz="quarter" idx="4294967295"/>
          </p:nvPr>
        </p:nvSpPr>
        <p:spPr>
          <a:xfrm>
            <a:off x="8737604" y="6356352"/>
            <a:ext cx="2844795" cy="365129"/>
          </a:xfrm>
          <a:prstGeom prst="rect">
            <a:avLst/>
          </a:prstGeom>
        </p:spPr>
        <p:txBody>
          <a:bodyPr/>
          <a:lstStyle/>
          <a:p>
            <a:pPr lvl="0"/>
            <a:fld id="{174F54E9-2BAB-45A4-B93F-683495C54AB3}" type="slidenum">
              <a:rPr lang="en-GB" smtClean="0"/>
              <a:t>19</a:t>
            </a:fld>
            <a:endParaRPr lang="en-GB" dirty="0"/>
          </a:p>
        </p:txBody>
      </p:sp>
    </p:spTree>
    <p:extLst>
      <p:ext uri="{BB962C8B-B14F-4D97-AF65-F5344CB8AC3E}">
        <p14:creationId xmlns:p14="http://schemas.microsoft.com/office/powerpoint/2010/main" val="4191875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Acknowledgements</a:t>
            </a:r>
            <a:endParaRPr lang="en-GB" dirty="0"/>
          </a:p>
        </p:txBody>
      </p:sp>
      <p:sp>
        <p:nvSpPr>
          <p:cNvPr id="4" name="Footer Placeholder 3"/>
          <p:cNvSpPr>
            <a:spLocks noGrp="1"/>
          </p:cNvSpPr>
          <p:nvPr>
            <p:ph type="ftr" sz="quarter" idx="11"/>
          </p:nvPr>
        </p:nvSpPr>
        <p:spPr/>
        <p:txBody>
          <a:bodyPr/>
          <a:lstStyle/>
          <a:p>
            <a:r>
              <a:rPr lang="en-GB" dirty="0" smtClean="0"/>
              <a:t>(C) Stephen Senn 2015</a:t>
            </a:r>
            <a:endParaRPr lang="en-GB" dirty="0"/>
          </a:p>
        </p:txBody>
      </p:sp>
      <p:sp>
        <p:nvSpPr>
          <p:cNvPr id="5" name="Slide Number Placeholder 4"/>
          <p:cNvSpPr>
            <a:spLocks noGrp="1"/>
          </p:cNvSpPr>
          <p:nvPr>
            <p:ph type="sldNum" sz="quarter" idx="12"/>
          </p:nvPr>
        </p:nvSpPr>
        <p:spPr/>
        <p:txBody>
          <a:bodyPr/>
          <a:lstStyle/>
          <a:p>
            <a:fld id="{1D81A4D9-E311-43A7-82C1-BB3E88653657}" type="slidenum">
              <a:rPr lang="en-GB" smtClean="0"/>
              <a:t>2</a:t>
            </a:fld>
            <a:endParaRPr lang="en-GB" dirty="0"/>
          </a:p>
        </p:txBody>
      </p:sp>
      <p:sp>
        <p:nvSpPr>
          <p:cNvPr id="6" name="TextBox 5"/>
          <p:cNvSpPr txBox="1"/>
          <p:nvPr/>
        </p:nvSpPr>
        <p:spPr>
          <a:xfrm>
            <a:off x="239349" y="1985108"/>
            <a:ext cx="10945216" cy="2308324"/>
          </a:xfrm>
          <a:prstGeom prst="rect">
            <a:avLst/>
          </a:prstGeom>
          <a:noFill/>
        </p:spPr>
        <p:txBody>
          <a:bodyPr wrap="square" rtlCol="0">
            <a:spAutoFit/>
          </a:bodyPr>
          <a:lstStyle/>
          <a:p>
            <a:pPr lvl="0"/>
            <a:r>
              <a:rPr lang="en-US" b="1" dirty="0" smtClean="0"/>
              <a:t>Acknowledgements</a:t>
            </a:r>
          </a:p>
          <a:p>
            <a:pPr lvl="0"/>
            <a:endParaRPr lang="en-US" b="1" dirty="0"/>
          </a:p>
          <a:p>
            <a:pPr lvl="0"/>
            <a:r>
              <a:rPr lang="en-US" dirty="0" smtClean="0"/>
              <a:t>Thank you to the ULB  for the invitation   </a:t>
            </a:r>
            <a:endParaRPr lang="en-US" dirty="0"/>
          </a:p>
          <a:p>
            <a:pPr lvl="0"/>
            <a:endParaRPr lang="en-US" dirty="0" smtClean="0"/>
          </a:p>
          <a:p>
            <a:pPr lvl="0"/>
            <a:r>
              <a:rPr lang="en-US" dirty="0" smtClean="0"/>
              <a:t>This </a:t>
            </a:r>
            <a:r>
              <a:rPr lang="en-US" dirty="0"/>
              <a:t>work is partly supported by  the European Union’s 7th Framework Programme for research, technological development and demonstration under grant agreement no. 602552. “IDEAL</a:t>
            </a:r>
            <a:r>
              <a:rPr lang="en-US" dirty="0" smtClean="0"/>
              <a:t>”</a:t>
            </a:r>
          </a:p>
          <a:p>
            <a:pPr lvl="0"/>
            <a:endParaRPr lang="en-US" dirty="0"/>
          </a:p>
          <a:p>
            <a:pPr lvl="0"/>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079" y="4236442"/>
            <a:ext cx="34798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2214" y="1675000"/>
            <a:ext cx="2420649" cy="1337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1115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816400" y="1"/>
            <a:ext cx="9346581" cy="5296835"/>
          </a:xfrm>
          <a:prstGeom prst="rect">
            <a:avLst/>
          </a:prstGeom>
          <a:noFill/>
          <a:ln>
            <a:noFill/>
          </a:ln>
        </p:spPr>
      </p:pic>
      <p:sp>
        <p:nvSpPr>
          <p:cNvPr id="3" name="TextBox 1"/>
          <p:cNvSpPr txBox="1"/>
          <p:nvPr/>
        </p:nvSpPr>
        <p:spPr>
          <a:xfrm>
            <a:off x="623389" y="5296835"/>
            <a:ext cx="10849209" cy="120033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alibri"/>
              </a:rPr>
              <a:t>Better non-CONSORT diagram in  the design paper: Hawkey et al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alibri"/>
              </a:rPr>
              <a:t>Aliment Pharmacol Ther 2004; 20: 51–63</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alibri"/>
              </a:rPr>
              <a:t>. </a:t>
            </a:r>
          </a:p>
        </p:txBody>
      </p:sp>
      <p:sp>
        <p:nvSpPr>
          <p:cNvPr id="4" name="Footer Placeholder 3"/>
          <p:cNvSpPr>
            <a:spLocks noGrp="1"/>
          </p:cNvSpPr>
          <p:nvPr>
            <p:ph type="ftr" sz="quarter" idx="4294967295"/>
          </p:nvPr>
        </p:nvSpPr>
        <p:spPr>
          <a:xfrm>
            <a:off x="4165605" y="6356352"/>
            <a:ext cx="3860804" cy="365129"/>
          </a:xfrm>
          <a:prstGeom prst="rect">
            <a:avLst/>
          </a:prstGeom>
        </p:spPr>
        <p:txBody>
          <a:bodyPr/>
          <a:lstStyle/>
          <a:p>
            <a:pPr lvl="0"/>
            <a:r>
              <a:rPr lang="en-GB" dirty="0" smtClean="0"/>
              <a:t>(C) Stephen Senn 2015</a:t>
            </a:r>
            <a:endParaRPr lang="en-GB" dirty="0"/>
          </a:p>
        </p:txBody>
      </p:sp>
      <p:sp>
        <p:nvSpPr>
          <p:cNvPr id="5" name="Slide Number Placeholder 4"/>
          <p:cNvSpPr>
            <a:spLocks noGrp="1"/>
          </p:cNvSpPr>
          <p:nvPr>
            <p:ph type="sldNum" sz="quarter" idx="4294967295"/>
          </p:nvPr>
        </p:nvSpPr>
        <p:spPr>
          <a:xfrm>
            <a:off x="8737604" y="6356352"/>
            <a:ext cx="2844795" cy="365129"/>
          </a:xfrm>
          <a:prstGeom prst="rect">
            <a:avLst/>
          </a:prstGeom>
        </p:spPr>
        <p:txBody>
          <a:bodyPr/>
          <a:lstStyle/>
          <a:p>
            <a:pPr lvl="0"/>
            <a:fld id="{174F54E9-2BAB-45A4-B93F-683495C54AB3}" type="slidenum">
              <a:rPr lang="en-GB" smtClean="0"/>
              <a:t>20</a:t>
            </a:fld>
            <a:endParaRPr lang="en-GB" dirty="0"/>
          </a:p>
        </p:txBody>
      </p:sp>
    </p:spTree>
    <p:extLst>
      <p:ext uri="{BB962C8B-B14F-4D97-AF65-F5344CB8AC3E}">
        <p14:creationId xmlns:p14="http://schemas.microsoft.com/office/powerpoint/2010/main" val="2935865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Why this complicated plan?</a:t>
            </a:r>
            <a:endParaRPr lang="en-GB" dirty="0"/>
          </a:p>
        </p:txBody>
      </p:sp>
      <p:sp>
        <p:nvSpPr>
          <p:cNvPr id="5" name="Content Placeholder 4"/>
          <p:cNvSpPr>
            <a:spLocks noGrp="1"/>
          </p:cNvSpPr>
          <p:nvPr>
            <p:ph idx="1"/>
          </p:nvPr>
        </p:nvSpPr>
        <p:spPr/>
        <p:txBody>
          <a:bodyPr/>
          <a:lstStyle/>
          <a:p>
            <a:r>
              <a:rPr lang="en-GB" dirty="0" smtClean="0"/>
              <a:t>The treatments have different schedules</a:t>
            </a:r>
          </a:p>
          <a:p>
            <a:pPr lvl="1"/>
            <a:r>
              <a:rPr lang="en-GB" dirty="0" smtClean="0"/>
              <a:t> Lumiracoxib once daily</a:t>
            </a:r>
          </a:p>
          <a:p>
            <a:pPr lvl="1"/>
            <a:r>
              <a:rPr lang="en-GB" dirty="0" smtClean="0"/>
              <a:t> Naproxen twice daily</a:t>
            </a:r>
          </a:p>
          <a:p>
            <a:pPr lvl="1"/>
            <a:r>
              <a:rPr lang="en-GB" dirty="0" smtClean="0"/>
              <a:t> Ibuprofen 3 times daily</a:t>
            </a:r>
          </a:p>
          <a:p>
            <a:r>
              <a:rPr lang="en-GB" dirty="0" smtClean="0"/>
              <a:t>To blind this effectively would require very complicated double dummy loading schemes</a:t>
            </a:r>
          </a:p>
          <a:p>
            <a:r>
              <a:rPr lang="en-GB" dirty="0" smtClean="0"/>
              <a:t>So centres were recruited into </a:t>
            </a:r>
          </a:p>
          <a:p>
            <a:pPr lvl="1"/>
            <a:r>
              <a:rPr lang="en-GB" dirty="0" smtClean="0"/>
              <a:t> either lumiracoxib versus naproxen</a:t>
            </a:r>
          </a:p>
          <a:p>
            <a:pPr lvl="1"/>
            <a:r>
              <a:rPr lang="en-GB" dirty="0" smtClean="0"/>
              <a:t> or lumiracoxib versus ibuprofen</a:t>
            </a:r>
            <a:endParaRPr lang="en-GB" dirty="0"/>
          </a:p>
        </p:txBody>
      </p:sp>
      <p:sp>
        <p:nvSpPr>
          <p:cNvPr id="2" name="Footer Placeholder 1"/>
          <p:cNvSpPr>
            <a:spLocks noGrp="1"/>
          </p:cNvSpPr>
          <p:nvPr>
            <p:ph type="ftr" sz="quarter" idx="11"/>
          </p:nvPr>
        </p:nvSpPr>
        <p:spPr/>
        <p:txBody>
          <a:bodyPr/>
          <a:lstStyle/>
          <a:p>
            <a:r>
              <a:rPr lang="en-GB" dirty="0" smtClean="0"/>
              <a:t>(C) Stephen Senn 2015</a:t>
            </a:r>
            <a:endParaRPr lang="en-GB" dirty="0"/>
          </a:p>
        </p:txBody>
      </p:sp>
      <p:sp>
        <p:nvSpPr>
          <p:cNvPr id="3" name="Slide Number Placeholder 2"/>
          <p:cNvSpPr>
            <a:spLocks noGrp="1"/>
          </p:cNvSpPr>
          <p:nvPr>
            <p:ph type="sldNum" sz="quarter" idx="12"/>
          </p:nvPr>
        </p:nvSpPr>
        <p:spPr/>
        <p:txBody>
          <a:bodyPr/>
          <a:lstStyle/>
          <a:p>
            <a:fld id="{A31427DD-6F30-4754-A642-98538026708B}" type="slidenum">
              <a:rPr lang="en-GB" smtClean="0"/>
              <a:t>21</a:t>
            </a:fld>
            <a:endParaRPr lang="en-GB" dirty="0"/>
          </a:p>
        </p:txBody>
      </p:sp>
    </p:spTree>
    <p:extLst>
      <p:ext uri="{BB962C8B-B14F-4D97-AF65-F5344CB8AC3E}">
        <p14:creationId xmlns:p14="http://schemas.microsoft.com/office/powerpoint/2010/main" val="623815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Baseline Demographics</a:t>
            </a:r>
            <a:endParaRPr lang="en-GB" b="1" dirty="0">
              <a:solidFill>
                <a:schemeClr val="tx2"/>
              </a:solidFill>
            </a:endParaRPr>
          </a:p>
        </p:txBody>
      </p:sp>
      <p:graphicFrame>
        <p:nvGraphicFramePr>
          <p:cNvPr id="4" name="Table Placeholder 3"/>
          <p:cNvGraphicFramePr>
            <a:graphicFrameLocks noGrp="1"/>
          </p:cNvGraphicFramePr>
          <p:nvPr>
            <p:ph type="tbl" idx="1"/>
            <p:extLst>
              <p:ext uri="{D42A27DB-BD31-4B8C-83A1-F6EECF244321}">
                <p14:modId xmlns:p14="http://schemas.microsoft.com/office/powerpoint/2010/main" val="2341828972"/>
              </p:ext>
            </p:extLst>
          </p:nvPr>
        </p:nvGraphicFramePr>
        <p:xfrm>
          <a:off x="914400" y="1981200"/>
          <a:ext cx="10363200" cy="3515360"/>
        </p:xfrm>
        <a:graphic>
          <a:graphicData uri="http://schemas.openxmlformats.org/drawingml/2006/table">
            <a:tbl>
              <a:tblPr firstRow="1" bandRow="1">
                <a:tableStyleId>{5C22544A-7EE6-4342-B048-85BDC9FD1C3A}</a:tableStyleId>
              </a:tblPr>
              <a:tblGrid>
                <a:gridCol w="2072640"/>
                <a:gridCol w="2072640"/>
                <a:gridCol w="2072640"/>
                <a:gridCol w="2072640"/>
                <a:gridCol w="2072640"/>
              </a:tblGrid>
              <a:tr h="370840">
                <a:tc>
                  <a:txBody>
                    <a:bodyPr/>
                    <a:lstStyle/>
                    <a:p>
                      <a:endParaRPr lang="en-GB" dirty="0"/>
                    </a:p>
                  </a:txBody>
                  <a:tcPr marL="121920" marR="121920"/>
                </a:tc>
                <a:tc gridSpan="2">
                  <a:txBody>
                    <a:bodyPr/>
                    <a:lstStyle/>
                    <a:p>
                      <a:pPr algn="ctr"/>
                      <a:r>
                        <a:rPr lang="en-GB" sz="2000" dirty="0" smtClean="0"/>
                        <a:t>Sub-Study 1</a:t>
                      </a:r>
                      <a:endParaRPr lang="en-GB" sz="2000" dirty="0"/>
                    </a:p>
                  </a:txBody>
                  <a:tcPr marL="121920" marR="121920">
                    <a:solidFill>
                      <a:schemeClr val="accent2">
                        <a:lumMod val="60000"/>
                        <a:lumOff val="40000"/>
                      </a:schemeClr>
                    </a:solidFill>
                  </a:tcPr>
                </a:tc>
                <a:tc hMerge="1">
                  <a:txBody>
                    <a:bodyPr/>
                    <a:lstStyle/>
                    <a:p>
                      <a:endParaRPr lang="en-GB" dirty="0"/>
                    </a:p>
                  </a:txBody>
                  <a:tcPr/>
                </a:tc>
                <a:tc gridSpan="2">
                  <a:txBody>
                    <a:bodyPr/>
                    <a:lstStyle/>
                    <a:p>
                      <a:pPr algn="ctr"/>
                      <a:r>
                        <a:rPr lang="en-GB" sz="2000" dirty="0" smtClean="0"/>
                        <a:t>Sub Study 2</a:t>
                      </a:r>
                      <a:endParaRPr lang="en-GB" sz="2000" dirty="0"/>
                    </a:p>
                  </a:txBody>
                  <a:tcPr marL="121920" marR="121920">
                    <a:solidFill>
                      <a:schemeClr val="accent3">
                        <a:lumMod val="40000"/>
                        <a:lumOff val="60000"/>
                      </a:schemeClr>
                    </a:solidFill>
                  </a:tcPr>
                </a:tc>
                <a:tc hMerge="1">
                  <a:txBody>
                    <a:bodyPr/>
                    <a:lstStyle/>
                    <a:p>
                      <a:endParaRPr lang="en-GB" dirty="0"/>
                    </a:p>
                  </a:txBody>
                  <a:tcPr/>
                </a:tc>
              </a:tr>
              <a:tr h="370840">
                <a:tc>
                  <a:txBody>
                    <a:bodyPr/>
                    <a:lstStyle/>
                    <a:p>
                      <a:r>
                        <a:rPr lang="en-GB" b="1" dirty="0" smtClean="0"/>
                        <a:t>Demographic Characteristic</a:t>
                      </a:r>
                      <a:endParaRPr lang="en-GB" b="1" dirty="0"/>
                    </a:p>
                  </a:txBody>
                  <a:tcPr marL="121920" marR="121920">
                    <a:solidFill>
                      <a:schemeClr val="accent1">
                        <a:lumMod val="60000"/>
                        <a:lumOff val="40000"/>
                      </a:schemeClr>
                    </a:solidFill>
                  </a:tcPr>
                </a:tc>
                <a:tc>
                  <a:txBody>
                    <a:bodyPr/>
                    <a:lstStyle/>
                    <a:p>
                      <a:r>
                        <a:rPr lang="en-GB" b="1" dirty="0" smtClean="0"/>
                        <a:t>Lumiracoxib</a:t>
                      </a:r>
                    </a:p>
                    <a:p>
                      <a:r>
                        <a:rPr lang="en-GB" b="1" dirty="0" smtClean="0"/>
                        <a:t>n</a:t>
                      </a:r>
                      <a:r>
                        <a:rPr lang="en-GB" b="1" baseline="0" dirty="0" smtClean="0"/>
                        <a:t> </a:t>
                      </a:r>
                      <a:r>
                        <a:rPr lang="en-GB" b="1" dirty="0" smtClean="0"/>
                        <a:t>= 4376</a:t>
                      </a:r>
                      <a:endParaRPr lang="en-GB" b="1" dirty="0"/>
                    </a:p>
                  </a:txBody>
                  <a:tcPr marL="121920" marR="121920">
                    <a:solidFill>
                      <a:schemeClr val="accent2">
                        <a:lumMod val="60000"/>
                        <a:lumOff val="40000"/>
                      </a:schemeClr>
                    </a:solidFill>
                  </a:tcPr>
                </a:tc>
                <a:tc>
                  <a:txBody>
                    <a:bodyPr/>
                    <a:lstStyle/>
                    <a:p>
                      <a:r>
                        <a:rPr lang="en-GB" b="1" dirty="0" smtClean="0"/>
                        <a:t>Ibuprofen</a:t>
                      </a:r>
                    </a:p>
                    <a:p>
                      <a:r>
                        <a:rPr lang="en-GB" b="1" dirty="0" smtClean="0"/>
                        <a:t>n = 4397</a:t>
                      </a:r>
                      <a:endParaRPr lang="en-GB" b="1" dirty="0"/>
                    </a:p>
                  </a:txBody>
                  <a:tcPr marL="121920" marR="121920">
                    <a:solidFill>
                      <a:schemeClr val="accent2">
                        <a:lumMod val="60000"/>
                        <a:lumOff val="40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b="1" dirty="0" smtClean="0"/>
                        <a:t>Lumiracoxib</a:t>
                      </a:r>
                    </a:p>
                    <a:p>
                      <a:r>
                        <a:rPr lang="en-GB" b="1" dirty="0" smtClean="0"/>
                        <a:t>n = 4741</a:t>
                      </a:r>
                      <a:endParaRPr lang="en-GB" b="1" dirty="0"/>
                    </a:p>
                  </a:txBody>
                  <a:tcPr marL="121920" marR="121920">
                    <a:solidFill>
                      <a:schemeClr val="accent3">
                        <a:lumMod val="60000"/>
                        <a:lumOff val="40000"/>
                      </a:schemeClr>
                    </a:solidFill>
                  </a:tcPr>
                </a:tc>
                <a:tc>
                  <a:txBody>
                    <a:bodyPr/>
                    <a:lstStyle/>
                    <a:p>
                      <a:r>
                        <a:rPr lang="en-GB" b="1" dirty="0" smtClean="0"/>
                        <a:t>Naproxen</a:t>
                      </a:r>
                    </a:p>
                    <a:p>
                      <a:r>
                        <a:rPr lang="en-GB" b="1" dirty="0" smtClean="0"/>
                        <a:t>n = 4730</a:t>
                      </a:r>
                      <a:endParaRPr lang="en-GB" b="1" dirty="0"/>
                    </a:p>
                  </a:txBody>
                  <a:tcPr marL="121920" marR="121920">
                    <a:solidFill>
                      <a:schemeClr val="accent3">
                        <a:lumMod val="60000"/>
                        <a:lumOff val="40000"/>
                      </a:schemeClr>
                    </a:solidFill>
                  </a:tcPr>
                </a:tc>
              </a:tr>
              <a:tr h="370840">
                <a:tc>
                  <a:txBody>
                    <a:bodyPr/>
                    <a:lstStyle/>
                    <a:p>
                      <a:r>
                        <a:rPr lang="en-GB" sz="1600" b="1" dirty="0" smtClean="0"/>
                        <a:t>Use of low-dose</a:t>
                      </a:r>
                      <a:r>
                        <a:rPr lang="en-GB" sz="1600" b="1" baseline="0" dirty="0" smtClean="0"/>
                        <a:t> aspirin</a:t>
                      </a:r>
                      <a:endParaRPr lang="en-GB" sz="1600" b="1" dirty="0"/>
                    </a:p>
                  </a:txBody>
                  <a:tcPr marL="121920" marR="121920"/>
                </a:tc>
                <a:tc>
                  <a:txBody>
                    <a:bodyPr/>
                    <a:lstStyle/>
                    <a:p>
                      <a:r>
                        <a:rPr lang="en-GB" dirty="0" smtClean="0"/>
                        <a:t>        975 (22.3)</a:t>
                      </a:r>
                      <a:endParaRPr lang="en-GB" dirty="0"/>
                    </a:p>
                  </a:txBody>
                  <a:tcPr marL="121920" marR="121920">
                    <a:solidFill>
                      <a:schemeClr val="accent2">
                        <a:lumMod val="40000"/>
                        <a:lumOff val="60000"/>
                      </a:schemeClr>
                    </a:solidFill>
                  </a:tcPr>
                </a:tc>
                <a:tc>
                  <a:txBody>
                    <a:bodyPr/>
                    <a:lstStyle/>
                    <a:p>
                      <a:r>
                        <a:rPr lang="en-GB" dirty="0" smtClean="0"/>
                        <a:t>       966 (22.0)</a:t>
                      </a:r>
                      <a:endParaRPr lang="en-GB" dirty="0"/>
                    </a:p>
                  </a:txBody>
                  <a:tcPr marL="121920" marR="121920">
                    <a:solidFill>
                      <a:schemeClr val="accent2">
                        <a:lumMod val="40000"/>
                        <a:lumOff val="60000"/>
                      </a:schemeClr>
                    </a:solidFill>
                  </a:tcPr>
                </a:tc>
                <a:tc>
                  <a:txBody>
                    <a:bodyPr/>
                    <a:lstStyle/>
                    <a:p>
                      <a:r>
                        <a:rPr lang="en-GB" dirty="0" smtClean="0"/>
                        <a:t>     1195 (25.1)</a:t>
                      </a:r>
                      <a:endParaRPr lang="en-GB" dirty="0"/>
                    </a:p>
                  </a:txBody>
                  <a:tcPr marL="121920" marR="121920">
                    <a:solidFill>
                      <a:schemeClr val="accent3">
                        <a:lumMod val="40000"/>
                        <a:lumOff val="60000"/>
                      </a:schemeClr>
                    </a:solidFill>
                  </a:tcPr>
                </a:tc>
                <a:tc>
                  <a:txBody>
                    <a:bodyPr/>
                    <a:lstStyle/>
                    <a:p>
                      <a:r>
                        <a:rPr lang="en-GB" dirty="0" smtClean="0"/>
                        <a:t>     1193 (25.2)</a:t>
                      </a:r>
                      <a:endParaRPr lang="en-GB" dirty="0"/>
                    </a:p>
                  </a:txBody>
                  <a:tcPr marL="121920" marR="121920">
                    <a:solidFill>
                      <a:schemeClr val="accent3">
                        <a:lumMod val="40000"/>
                        <a:lumOff val="60000"/>
                      </a:schemeClr>
                    </a:solidFill>
                  </a:tcPr>
                </a:tc>
              </a:tr>
              <a:tr h="370840">
                <a:tc>
                  <a:txBody>
                    <a:bodyPr/>
                    <a:lstStyle/>
                    <a:p>
                      <a:r>
                        <a:rPr lang="en-GB" sz="1600" b="1" dirty="0" smtClean="0"/>
                        <a:t>History of vascular disease</a:t>
                      </a:r>
                      <a:endParaRPr lang="en-GB" sz="1600" b="1" dirty="0"/>
                    </a:p>
                  </a:txBody>
                  <a:tcPr marL="121920" marR="121920"/>
                </a:tc>
                <a:tc>
                  <a:txBody>
                    <a:bodyPr/>
                    <a:lstStyle/>
                    <a:p>
                      <a:r>
                        <a:rPr lang="en-GB" dirty="0" smtClean="0"/>
                        <a:t>        393 (9.0)</a:t>
                      </a:r>
                      <a:endParaRPr lang="en-GB" dirty="0"/>
                    </a:p>
                  </a:txBody>
                  <a:tcPr marL="121920" marR="121920">
                    <a:solidFill>
                      <a:schemeClr val="accent2">
                        <a:lumMod val="60000"/>
                        <a:lumOff val="40000"/>
                      </a:schemeClr>
                    </a:solidFill>
                  </a:tcPr>
                </a:tc>
                <a:tc>
                  <a:txBody>
                    <a:bodyPr/>
                    <a:lstStyle/>
                    <a:p>
                      <a:r>
                        <a:rPr lang="en-GB" dirty="0" smtClean="0"/>
                        <a:t>       340 (7.7)</a:t>
                      </a:r>
                      <a:endParaRPr lang="en-GB" dirty="0"/>
                    </a:p>
                  </a:txBody>
                  <a:tcPr marL="121920" marR="121920">
                    <a:solidFill>
                      <a:schemeClr val="accent2">
                        <a:lumMod val="60000"/>
                        <a:lumOff val="40000"/>
                      </a:schemeClr>
                    </a:solidFill>
                  </a:tcPr>
                </a:tc>
                <a:tc>
                  <a:txBody>
                    <a:bodyPr/>
                    <a:lstStyle/>
                    <a:p>
                      <a:r>
                        <a:rPr lang="en-GB" dirty="0" smtClean="0"/>
                        <a:t>        588 (12.4)</a:t>
                      </a:r>
                      <a:endParaRPr lang="en-GB" dirty="0"/>
                    </a:p>
                  </a:txBody>
                  <a:tcPr marL="121920" marR="121920">
                    <a:solidFill>
                      <a:schemeClr val="accent3">
                        <a:lumMod val="60000"/>
                        <a:lumOff val="40000"/>
                      </a:schemeClr>
                    </a:solidFill>
                  </a:tcPr>
                </a:tc>
                <a:tc>
                  <a:txBody>
                    <a:bodyPr/>
                    <a:lstStyle/>
                    <a:p>
                      <a:r>
                        <a:rPr lang="en-GB" dirty="0" smtClean="0"/>
                        <a:t>       559 (11.8)</a:t>
                      </a:r>
                      <a:endParaRPr lang="en-GB" dirty="0"/>
                    </a:p>
                  </a:txBody>
                  <a:tcPr marL="121920" marR="121920">
                    <a:solidFill>
                      <a:schemeClr val="accent3">
                        <a:lumMod val="60000"/>
                        <a:lumOff val="40000"/>
                      </a:schemeClr>
                    </a:solidFill>
                  </a:tcPr>
                </a:tc>
              </a:tr>
              <a:tr h="370840">
                <a:tc>
                  <a:txBody>
                    <a:bodyPr/>
                    <a:lstStyle/>
                    <a:p>
                      <a:r>
                        <a:rPr lang="en-GB" sz="1600" b="1" dirty="0" smtClean="0"/>
                        <a:t>Cerebro-vascular</a:t>
                      </a:r>
                      <a:r>
                        <a:rPr lang="en-GB" sz="1600" b="1" baseline="0" dirty="0" smtClean="0"/>
                        <a:t> disease</a:t>
                      </a:r>
                      <a:endParaRPr lang="en-GB" sz="1600" b="1" dirty="0"/>
                    </a:p>
                  </a:txBody>
                  <a:tcPr marL="121920" marR="121920"/>
                </a:tc>
                <a:tc>
                  <a:txBody>
                    <a:bodyPr/>
                    <a:lstStyle/>
                    <a:p>
                      <a:r>
                        <a:rPr lang="en-GB" dirty="0" smtClean="0"/>
                        <a:t>          69  (1.6)</a:t>
                      </a:r>
                      <a:endParaRPr lang="en-GB" dirty="0"/>
                    </a:p>
                  </a:txBody>
                  <a:tcPr marL="121920" marR="121920">
                    <a:solidFill>
                      <a:schemeClr val="accent2">
                        <a:lumMod val="40000"/>
                        <a:lumOff val="60000"/>
                      </a:schemeClr>
                    </a:solidFill>
                  </a:tcPr>
                </a:tc>
                <a:tc>
                  <a:txBody>
                    <a:bodyPr/>
                    <a:lstStyle/>
                    <a:p>
                      <a:r>
                        <a:rPr lang="en-GB" dirty="0" smtClean="0"/>
                        <a:t>         65 (1.5)</a:t>
                      </a:r>
                      <a:endParaRPr lang="en-GB" dirty="0"/>
                    </a:p>
                  </a:txBody>
                  <a:tcPr marL="121920" marR="121920">
                    <a:solidFill>
                      <a:schemeClr val="accent2">
                        <a:lumMod val="40000"/>
                        <a:lumOff val="60000"/>
                      </a:schemeClr>
                    </a:solidFill>
                  </a:tcPr>
                </a:tc>
                <a:tc>
                  <a:txBody>
                    <a:bodyPr/>
                    <a:lstStyle/>
                    <a:p>
                      <a:r>
                        <a:rPr lang="en-GB" dirty="0" smtClean="0"/>
                        <a:t>       108 (2.3)</a:t>
                      </a:r>
                      <a:endParaRPr lang="en-GB" dirty="0"/>
                    </a:p>
                  </a:txBody>
                  <a:tcPr marL="121920" marR="121920">
                    <a:solidFill>
                      <a:schemeClr val="accent3">
                        <a:lumMod val="40000"/>
                        <a:lumOff val="60000"/>
                      </a:schemeClr>
                    </a:solidFill>
                  </a:tcPr>
                </a:tc>
                <a:tc>
                  <a:txBody>
                    <a:bodyPr/>
                    <a:lstStyle/>
                    <a:p>
                      <a:r>
                        <a:rPr lang="en-GB" dirty="0" smtClean="0"/>
                        <a:t>      107 (2.3)</a:t>
                      </a:r>
                      <a:endParaRPr lang="en-GB" dirty="0"/>
                    </a:p>
                  </a:txBody>
                  <a:tcPr marL="121920" marR="121920">
                    <a:solidFill>
                      <a:schemeClr val="accent3">
                        <a:lumMod val="40000"/>
                        <a:lumOff val="60000"/>
                      </a:schemeClr>
                    </a:solidFill>
                  </a:tcPr>
                </a:tc>
              </a:tr>
              <a:tr h="370840">
                <a:tc>
                  <a:txBody>
                    <a:bodyPr/>
                    <a:lstStyle/>
                    <a:p>
                      <a:r>
                        <a:rPr lang="en-GB" sz="1600" b="1" dirty="0" smtClean="0"/>
                        <a:t>Dyslipidaemias</a:t>
                      </a:r>
                      <a:endParaRPr lang="en-GB" sz="1600" b="1" dirty="0"/>
                    </a:p>
                  </a:txBody>
                  <a:tcPr marL="121920" marR="121920"/>
                </a:tc>
                <a:tc>
                  <a:txBody>
                    <a:bodyPr/>
                    <a:lstStyle/>
                    <a:p>
                      <a:r>
                        <a:rPr lang="en-GB" dirty="0" smtClean="0"/>
                        <a:t>     1030 (23.5)</a:t>
                      </a:r>
                      <a:endParaRPr lang="en-GB" dirty="0"/>
                    </a:p>
                  </a:txBody>
                  <a:tcPr marL="121920" marR="121920">
                    <a:solidFill>
                      <a:schemeClr val="accent2">
                        <a:lumMod val="60000"/>
                        <a:lumOff val="40000"/>
                      </a:schemeClr>
                    </a:solidFill>
                  </a:tcPr>
                </a:tc>
                <a:tc>
                  <a:txBody>
                    <a:bodyPr/>
                    <a:lstStyle/>
                    <a:p>
                      <a:r>
                        <a:rPr lang="en-GB" dirty="0" smtClean="0"/>
                        <a:t>     1025 (23.3)</a:t>
                      </a:r>
                      <a:endParaRPr lang="en-GB" dirty="0"/>
                    </a:p>
                  </a:txBody>
                  <a:tcPr marL="121920" marR="121920">
                    <a:solidFill>
                      <a:schemeClr val="accent2">
                        <a:lumMod val="60000"/>
                        <a:lumOff val="40000"/>
                      </a:schemeClr>
                    </a:solidFill>
                  </a:tcPr>
                </a:tc>
                <a:tc>
                  <a:txBody>
                    <a:bodyPr/>
                    <a:lstStyle/>
                    <a:p>
                      <a:r>
                        <a:rPr lang="en-GB" dirty="0" smtClean="0"/>
                        <a:t>       799  (16.9)</a:t>
                      </a:r>
                      <a:endParaRPr lang="en-GB" dirty="0"/>
                    </a:p>
                  </a:txBody>
                  <a:tcPr marL="121920" marR="121920">
                    <a:solidFill>
                      <a:schemeClr val="accent3">
                        <a:lumMod val="60000"/>
                        <a:lumOff val="40000"/>
                      </a:schemeClr>
                    </a:solidFill>
                  </a:tcPr>
                </a:tc>
                <a:tc>
                  <a:txBody>
                    <a:bodyPr/>
                    <a:lstStyle/>
                    <a:p>
                      <a:r>
                        <a:rPr lang="en-GB" dirty="0" smtClean="0"/>
                        <a:t>      809  (17.1)</a:t>
                      </a:r>
                      <a:endParaRPr lang="en-GB" dirty="0"/>
                    </a:p>
                  </a:txBody>
                  <a:tcPr marL="121920" marR="121920">
                    <a:solidFill>
                      <a:schemeClr val="accent3">
                        <a:lumMod val="60000"/>
                        <a:lumOff val="40000"/>
                      </a:schemeClr>
                    </a:solidFill>
                  </a:tcPr>
                </a:tc>
              </a:tr>
              <a:tr h="370840">
                <a:tc>
                  <a:txBody>
                    <a:bodyPr/>
                    <a:lstStyle/>
                    <a:p>
                      <a:r>
                        <a:rPr lang="en-GB" sz="1600" b="1" dirty="0" smtClean="0"/>
                        <a:t>Nitrate</a:t>
                      </a:r>
                      <a:r>
                        <a:rPr lang="en-GB" sz="1600" b="1" baseline="0" dirty="0" smtClean="0"/>
                        <a:t> use</a:t>
                      </a:r>
                      <a:endParaRPr lang="en-GB" sz="1600" b="1" dirty="0"/>
                    </a:p>
                  </a:txBody>
                  <a:tcPr marL="121920" marR="121920"/>
                </a:tc>
                <a:tc>
                  <a:txBody>
                    <a:bodyPr/>
                    <a:lstStyle/>
                    <a:p>
                      <a:r>
                        <a:rPr lang="en-GB" dirty="0" smtClean="0"/>
                        <a:t>       105 (2.4)</a:t>
                      </a:r>
                      <a:endParaRPr lang="en-GB" dirty="0"/>
                    </a:p>
                  </a:txBody>
                  <a:tcPr marL="121920" marR="121920">
                    <a:solidFill>
                      <a:schemeClr val="accent2">
                        <a:lumMod val="40000"/>
                        <a:lumOff val="60000"/>
                      </a:schemeClr>
                    </a:solidFill>
                  </a:tcPr>
                </a:tc>
                <a:tc>
                  <a:txBody>
                    <a:bodyPr/>
                    <a:lstStyle/>
                    <a:p>
                      <a:r>
                        <a:rPr lang="en-GB" dirty="0" smtClean="0"/>
                        <a:t>         79 (1.8)</a:t>
                      </a:r>
                      <a:endParaRPr lang="en-GB" dirty="0"/>
                    </a:p>
                  </a:txBody>
                  <a:tcPr marL="121920" marR="121920">
                    <a:solidFill>
                      <a:schemeClr val="accent2">
                        <a:lumMod val="40000"/>
                        <a:lumOff val="60000"/>
                      </a:schemeClr>
                    </a:solidFill>
                  </a:tcPr>
                </a:tc>
                <a:tc>
                  <a:txBody>
                    <a:bodyPr/>
                    <a:lstStyle/>
                    <a:p>
                      <a:r>
                        <a:rPr lang="en-GB" dirty="0" smtClean="0"/>
                        <a:t>       181 (3.8)</a:t>
                      </a:r>
                      <a:endParaRPr lang="en-GB" dirty="0"/>
                    </a:p>
                  </a:txBody>
                  <a:tcPr marL="121920" marR="121920">
                    <a:solidFill>
                      <a:schemeClr val="accent3">
                        <a:lumMod val="40000"/>
                        <a:lumOff val="60000"/>
                      </a:schemeClr>
                    </a:solidFill>
                  </a:tcPr>
                </a:tc>
                <a:tc>
                  <a:txBody>
                    <a:bodyPr/>
                    <a:lstStyle/>
                    <a:p>
                      <a:r>
                        <a:rPr lang="en-GB" dirty="0" smtClean="0"/>
                        <a:t>      165  (3.5)</a:t>
                      </a:r>
                      <a:endParaRPr lang="en-GB" dirty="0"/>
                    </a:p>
                  </a:txBody>
                  <a:tcPr marL="121920" marR="121920">
                    <a:solidFill>
                      <a:schemeClr val="accent3">
                        <a:lumMod val="40000"/>
                        <a:lumOff val="60000"/>
                      </a:schemeClr>
                    </a:solidFill>
                  </a:tcPr>
                </a:tc>
              </a:tr>
            </a:tbl>
          </a:graphicData>
        </a:graphic>
      </p:graphicFrame>
      <p:sp>
        <p:nvSpPr>
          <p:cNvPr id="3" name="Footer Placeholder 2"/>
          <p:cNvSpPr>
            <a:spLocks noGrp="1"/>
          </p:cNvSpPr>
          <p:nvPr>
            <p:ph type="ftr" sz="quarter" idx="9"/>
          </p:nvPr>
        </p:nvSpPr>
        <p:spPr/>
        <p:txBody>
          <a:bodyPr/>
          <a:lstStyle/>
          <a:p>
            <a:pPr lvl="0"/>
            <a:r>
              <a:rPr lang="en-US" dirty="0" smtClean="0"/>
              <a:t>(C) Stephen Senn 2015</a:t>
            </a:r>
            <a:endParaRPr lang="en-US" dirty="0"/>
          </a:p>
        </p:txBody>
      </p:sp>
      <p:sp>
        <p:nvSpPr>
          <p:cNvPr id="5" name="Slide Number Placeholder 4"/>
          <p:cNvSpPr>
            <a:spLocks noGrp="1"/>
          </p:cNvSpPr>
          <p:nvPr>
            <p:ph type="sldNum" sz="quarter" idx="8"/>
          </p:nvPr>
        </p:nvSpPr>
        <p:spPr/>
        <p:txBody>
          <a:bodyPr/>
          <a:lstStyle/>
          <a:p>
            <a:pPr lvl="0"/>
            <a:fld id="{AD159768-E1A1-4FF5-BA78-935F45FBCDA5}" type="slidenum">
              <a:rPr lang="en-GB" smtClean="0"/>
              <a:t>22</a:t>
            </a:fld>
            <a:endParaRPr lang="en-GB" dirty="0"/>
          </a:p>
        </p:txBody>
      </p:sp>
    </p:spTree>
    <p:extLst>
      <p:ext uri="{BB962C8B-B14F-4D97-AF65-F5344CB8AC3E}">
        <p14:creationId xmlns:p14="http://schemas.microsoft.com/office/powerpoint/2010/main" val="2746061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Formal statistical analysis of baseline comparability</a:t>
            </a:r>
            <a:endParaRPr lang="en-GB" dirty="0"/>
          </a:p>
        </p:txBody>
      </p:sp>
      <p:sp>
        <p:nvSpPr>
          <p:cNvPr id="6" name="Content Placeholder 5"/>
          <p:cNvSpPr>
            <a:spLocks noGrp="1"/>
          </p:cNvSpPr>
          <p:nvPr>
            <p:ph idx="1"/>
          </p:nvPr>
        </p:nvSpPr>
        <p:spPr/>
        <p:txBody>
          <a:bodyPr/>
          <a:lstStyle/>
          <a:p>
            <a:r>
              <a:rPr lang="en-GB" dirty="0" smtClean="0"/>
              <a:t>Usually I do not recommend doing this</a:t>
            </a:r>
          </a:p>
          <a:p>
            <a:r>
              <a:rPr lang="en-GB" dirty="0" smtClean="0"/>
              <a:t>If we have randomised we know that differences must be random</a:t>
            </a:r>
          </a:p>
          <a:p>
            <a:pPr lvl="1"/>
            <a:r>
              <a:rPr lang="en-GB" dirty="0" smtClean="0"/>
              <a:t>Testing could be used to examine cheating</a:t>
            </a:r>
          </a:p>
          <a:p>
            <a:r>
              <a:rPr lang="en-GB" dirty="0" smtClean="0"/>
              <a:t>However here there was randomisation within sub-studies and not between</a:t>
            </a:r>
          </a:p>
          <a:p>
            <a:r>
              <a:rPr lang="en-GB" dirty="0" smtClean="0"/>
              <a:t>It thus becomes interesting to see if the tests can detect the difference between the two</a:t>
            </a:r>
            <a:endParaRPr lang="en-GB" dirty="0"/>
          </a:p>
        </p:txBody>
      </p:sp>
      <p:sp>
        <p:nvSpPr>
          <p:cNvPr id="4" name="Footer Placeholder 3"/>
          <p:cNvSpPr>
            <a:spLocks noGrp="1"/>
          </p:cNvSpPr>
          <p:nvPr>
            <p:ph type="ftr" sz="quarter" idx="11"/>
          </p:nvPr>
        </p:nvSpPr>
        <p:spPr/>
        <p:txBody>
          <a:bodyPr/>
          <a:lstStyle/>
          <a:p>
            <a:pPr lvl="0"/>
            <a:r>
              <a:rPr lang="en-US" dirty="0" smtClean="0"/>
              <a:t>(C) Stephen Senn 2015</a:t>
            </a:r>
            <a:endParaRPr lang="en-US" dirty="0"/>
          </a:p>
        </p:txBody>
      </p:sp>
      <p:sp>
        <p:nvSpPr>
          <p:cNvPr id="5" name="Slide Number Placeholder 4"/>
          <p:cNvSpPr>
            <a:spLocks noGrp="1"/>
          </p:cNvSpPr>
          <p:nvPr>
            <p:ph type="sldNum" sz="quarter" idx="12"/>
          </p:nvPr>
        </p:nvSpPr>
        <p:spPr/>
        <p:txBody>
          <a:bodyPr/>
          <a:lstStyle/>
          <a:p>
            <a:pPr lvl="0"/>
            <a:fld id="{AD159768-E1A1-4FF5-BA78-935F45FBCDA5}" type="slidenum">
              <a:rPr lang="en-GB" smtClean="0"/>
              <a:t>23</a:t>
            </a:fld>
            <a:endParaRPr lang="en-GB" dirty="0"/>
          </a:p>
        </p:txBody>
      </p:sp>
    </p:spTree>
    <p:extLst>
      <p:ext uri="{BB962C8B-B14F-4D97-AF65-F5344CB8AC3E}">
        <p14:creationId xmlns:p14="http://schemas.microsoft.com/office/powerpoint/2010/main" val="1954389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Baseline Deviances</a:t>
            </a:r>
            <a:endParaRPr lang="en-GB" b="1" dirty="0">
              <a:solidFill>
                <a:schemeClr val="tx2"/>
              </a:solidFill>
            </a:endParaRPr>
          </a:p>
        </p:txBody>
      </p:sp>
      <p:graphicFrame>
        <p:nvGraphicFramePr>
          <p:cNvPr id="4" name="Table Placeholder 3"/>
          <p:cNvGraphicFramePr>
            <a:graphicFrameLocks noGrp="1"/>
          </p:cNvGraphicFramePr>
          <p:nvPr>
            <p:ph type="tbl" idx="1"/>
            <p:extLst>
              <p:ext uri="{D42A27DB-BD31-4B8C-83A1-F6EECF244321}">
                <p14:modId xmlns:p14="http://schemas.microsoft.com/office/powerpoint/2010/main" val="1926370310"/>
              </p:ext>
            </p:extLst>
          </p:nvPr>
        </p:nvGraphicFramePr>
        <p:xfrm>
          <a:off x="2125920" y="1981200"/>
          <a:ext cx="8290560" cy="3789680"/>
        </p:xfrm>
        <a:graphic>
          <a:graphicData uri="http://schemas.openxmlformats.org/drawingml/2006/table">
            <a:tbl>
              <a:tblPr firstRow="1" bandRow="1">
                <a:tableStyleId>{5C22544A-7EE6-4342-B048-85BDC9FD1C3A}</a:tableStyleId>
              </a:tblPr>
              <a:tblGrid>
                <a:gridCol w="2072640"/>
                <a:gridCol w="2072640"/>
                <a:gridCol w="2072640"/>
                <a:gridCol w="2072640"/>
              </a:tblGrid>
              <a:tr h="370840">
                <a:tc>
                  <a:txBody>
                    <a:bodyPr/>
                    <a:lstStyle/>
                    <a:p>
                      <a:endParaRPr lang="en-GB" dirty="0"/>
                    </a:p>
                  </a:txBody>
                  <a:tcPr marL="121920" marR="121920"/>
                </a:tc>
                <a:tc gridSpan="3">
                  <a:txBody>
                    <a:bodyPr/>
                    <a:lstStyle/>
                    <a:p>
                      <a:pPr algn="ctr"/>
                      <a:r>
                        <a:rPr lang="en-GB" sz="2000" dirty="0" smtClean="0"/>
                        <a:t>Model Term</a:t>
                      </a:r>
                      <a:endParaRPr lang="en-GB" sz="2000" dirty="0"/>
                    </a:p>
                  </a:txBody>
                  <a:tcPr marL="121920" marR="121920">
                    <a:solidFill>
                      <a:schemeClr val="accent1"/>
                    </a:solidFill>
                  </a:tcPr>
                </a:tc>
                <a:tc hMerge="1">
                  <a:txBody>
                    <a:bodyPr/>
                    <a:lstStyle/>
                    <a:p>
                      <a:endParaRPr lang="en-GB" dirty="0"/>
                    </a:p>
                  </a:txBody>
                  <a:tcPr/>
                </a:tc>
                <a:tc hMerge="1">
                  <a:txBody>
                    <a:bodyPr/>
                    <a:lstStyle/>
                    <a:p>
                      <a:pPr algn="ctr"/>
                      <a:endParaRPr lang="en-GB" sz="2000" dirty="0"/>
                    </a:p>
                  </a:txBody>
                  <a:tcPr>
                    <a:solidFill>
                      <a:schemeClr val="accent3">
                        <a:lumMod val="40000"/>
                        <a:lumOff val="60000"/>
                      </a:schemeClr>
                    </a:solidFill>
                  </a:tcPr>
                </a:tc>
              </a:tr>
              <a:tr h="370840">
                <a:tc>
                  <a:txBody>
                    <a:bodyPr/>
                    <a:lstStyle/>
                    <a:p>
                      <a:r>
                        <a:rPr lang="en-GB" b="1" dirty="0" smtClean="0"/>
                        <a:t>Demographic Characteristic</a:t>
                      </a:r>
                      <a:endParaRPr lang="en-GB" b="1" dirty="0"/>
                    </a:p>
                  </a:txBody>
                  <a:tcPr marL="121920" marR="121920">
                    <a:solidFill>
                      <a:schemeClr val="accent1">
                        <a:lumMod val="60000"/>
                        <a:lumOff val="40000"/>
                      </a:schemeClr>
                    </a:solidFill>
                  </a:tcPr>
                </a:tc>
                <a:tc>
                  <a:txBody>
                    <a:bodyPr/>
                    <a:lstStyle/>
                    <a:p>
                      <a:r>
                        <a:rPr lang="en-GB" b="1" dirty="0" smtClean="0"/>
                        <a:t>Sub-study</a:t>
                      </a:r>
                    </a:p>
                    <a:p>
                      <a:r>
                        <a:rPr lang="en-GB" b="1" dirty="0" smtClean="0"/>
                        <a:t>(DF=1)</a:t>
                      </a:r>
                      <a:endParaRPr lang="en-GB" b="1" dirty="0"/>
                    </a:p>
                  </a:txBody>
                  <a:tcPr marL="121920" marR="121920">
                    <a:solidFill>
                      <a:schemeClr val="bg1">
                        <a:lumMod val="65000"/>
                      </a:schemeClr>
                    </a:solidFill>
                  </a:tcPr>
                </a:tc>
                <a:tc>
                  <a:txBody>
                    <a:bodyPr/>
                    <a:lstStyle/>
                    <a:p>
                      <a:r>
                        <a:rPr lang="en-GB" b="1" dirty="0" smtClean="0"/>
                        <a:t>Treatment given Sub-study</a:t>
                      </a:r>
                    </a:p>
                    <a:p>
                      <a:r>
                        <a:rPr lang="en-GB" b="1" dirty="0" smtClean="0"/>
                        <a:t>(DF=2)</a:t>
                      </a:r>
                      <a:endParaRPr lang="en-GB" b="1" dirty="0"/>
                    </a:p>
                  </a:txBody>
                  <a:tcPr marL="121920" marR="121920">
                    <a:solidFill>
                      <a:schemeClr val="accent6">
                        <a:lumMod val="40000"/>
                        <a:lumOff val="60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b="1" dirty="0" smtClean="0"/>
                        <a:t>Treatment</a:t>
                      </a:r>
                    </a:p>
                    <a:p>
                      <a:pPr marL="0" marR="0" indent="0" defTabSz="914400" eaLnBrk="1" fontAlgn="auto" latinLnBrk="0" hangingPunct="1">
                        <a:lnSpc>
                          <a:spcPct val="100000"/>
                        </a:lnSpc>
                        <a:spcBef>
                          <a:spcPts val="0"/>
                        </a:spcBef>
                        <a:spcAft>
                          <a:spcPts val="0"/>
                        </a:spcAft>
                        <a:buClrTx/>
                        <a:buSzTx/>
                        <a:buFontTx/>
                        <a:buNone/>
                        <a:tabLst/>
                        <a:defRPr/>
                      </a:pPr>
                      <a:r>
                        <a:rPr lang="en-GB" b="1" dirty="0" smtClean="0"/>
                        <a:t>(DF=2)</a:t>
                      </a:r>
                      <a:endParaRPr lang="en-GB" b="1" dirty="0"/>
                    </a:p>
                  </a:txBody>
                  <a:tcPr marL="121920" marR="121920">
                    <a:solidFill>
                      <a:schemeClr val="accent4">
                        <a:lumMod val="60000"/>
                        <a:lumOff val="40000"/>
                      </a:schemeClr>
                    </a:solidFill>
                  </a:tcPr>
                </a:tc>
              </a:tr>
              <a:tr h="370840">
                <a:tc>
                  <a:txBody>
                    <a:bodyPr/>
                    <a:lstStyle/>
                    <a:p>
                      <a:r>
                        <a:rPr lang="en-GB" sz="1600" b="1" dirty="0" smtClean="0"/>
                        <a:t>Use of low-dose</a:t>
                      </a:r>
                      <a:r>
                        <a:rPr lang="en-GB" sz="1600" b="1" baseline="0" dirty="0" smtClean="0"/>
                        <a:t> aspirin</a:t>
                      </a:r>
                      <a:endParaRPr lang="en-GB" sz="1600" b="1" dirty="0"/>
                    </a:p>
                  </a:txBody>
                  <a:tcPr marL="121920" marR="121920"/>
                </a:tc>
                <a:tc>
                  <a:txBody>
                    <a:bodyPr/>
                    <a:lstStyle/>
                    <a:p>
                      <a:pPr lvl="0"/>
                      <a:r>
                        <a:rPr lang="en-GB" dirty="0" smtClean="0"/>
                        <a:t>    23.57</a:t>
                      </a:r>
                      <a:endParaRPr lang="en-GB" dirty="0"/>
                    </a:p>
                  </a:txBody>
                  <a:tcPr marL="121920" marR="121920">
                    <a:solidFill>
                      <a:schemeClr val="bg1">
                        <a:lumMod val="75000"/>
                      </a:schemeClr>
                    </a:solidFill>
                  </a:tcPr>
                </a:tc>
                <a:tc>
                  <a:txBody>
                    <a:bodyPr/>
                    <a:lstStyle/>
                    <a:p>
                      <a:r>
                        <a:rPr lang="en-GB" dirty="0" smtClean="0"/>
                        <a:t>     0.13</a:t>
                      </a:r>
                      <a:endParaRPr lang="en-GB" dirty="0"/>
                    </a:p>
                  </a:txBody>
                  <a:tcPr marL="121920" marR="121920">
                    <a:solidFill>
                      <a:schemeClr val="accent6">
                        <a:lumMod val="20000"/>
                        <a:lumOff val="80000"/>
                      </a:schemeClr>
                    </a:solidFill>
                  </a:tcPr>
                </a:tc>
                <a:tc>
                  <a:txBody>
                    <a:bodyPr/>
                    <a:lstStyle/>
                    <a:p>
                      <a:r>
                        <a:rPr lang="en-GB" dirty="0" smtClean="0"/>
                        <a:t>    13.40</a:t>
                      </a:r>
                      <a:endParaRPr lang="en-GB" dirty="0"/>
                    </a:p>
                  </a:txBody>
                  <a:tcPr marL="121920" marR="121920">
                    <a:solidFill>
                      <a:schemeClr val="accent4">
                        <a:lumMod val="20000"/>
                        <a:lumOff val="80000"/>
                      </a:schemeClr>
                    </a:solidFill>
                  </a:tcPr>
                </a:tc>
              </a:tr>
              <a:tr h="370840">
                <a:tc>
                  <a:txBody>
                    <a:bodyPr/>
                    <a:lstStyle/>
                    <a:p>
                      <a:r>
                        <a:rPr lang="en-GB" sz="1600" b="1" dirty="0" smtClean="0"/>
                        <a:t>History of vascular disease</a:t>
                      </a:r>
                      <a:endParaRPr lang="en-GB" sz="1600" b="1" dirty="0"/>
                    </a:p>
                  </a:txBody>
                  <a:tcPr marL="121920" marR="121920"/>
                </a:tc>
                <a:tc>
                  <a:txBody>
                    <a:bodyPr/>
                    <a:lstStyle/>
                    <a:p>
                      <a:r>
                        <a:rPr lang="en-GB" dirty="0" smtClean="0"/>
                        <a:t>    70.14</a:t>
                      </a:r>
                      <a:endParaRPr lang="en-GB" dirty="0"/>
                    </a:p>
                  </a:txBody>
                  <a:tcPr marL="121920" marR="121920">
                    <a:solidFill>
                      <a:schemeClr val="bg1">
                        <a:lumMod val="65000"/>
                      </a:schemeClr>
                    </a:solidFill>
                  </a:tcPr>
                </a:tc>
                <a:tc>
                  <a:txBody>
                    <a:bodyPr/>
                    <a:lstStyle/>
                    <a:p>
                      <a:r>
                        <a:rPr lang="en-GB" dirty="0" smtClean="0"/>
                        <a:t>      5.23</a:t>
                      </a:r>
                      <a:endParaRPr lang="en-GB" dirty="0"/>
                    </a:p>
                  </a:txBody>
                  <a:tcPr marL="121920" marR="121920">
                    <a:solidFill>
                      <a:schemeClr val="accent6">
                        <a:lumMod val="40000"/>
                        <a:lumOff val="60000"/>
                      </a:schemeClr>
                    </a:solidFill>
                  </a:tcPr>
                </a:tc>
                <a:tc>
                  <a:txBody>
                    <a:bodyPr/>
                    <a:lstStyle/>
                    <a:p>
                      <a:r>
                        <a:rPr lang="en-GB" dirty="0" smtClean="0"/>
                        <a:t>    47.41</a:t>
                      </a:r>
                      <a:endParaRPr lang="en-GB" dirty="0"/>
                    </a:p>
                  </a:txBody>
                  <a:tcPr marL="121920" marR="121920">
                    <a:solidFill>
                      <a:schemeClr val="accent4">
                        <a:lumMod val="60000"/>
                        <a:lumOff val="40000"/>
                      </a:schemeClr>
                    </a:solidFill>
                  </a:tcPr>
                </a:tc>
              </a:tr>
              <a:tr h="370840">
                <a:tc>
                  <a:txBody>
                    <a:bodyPr/>
                    <a:lstStyle/>
                    <a:p>
                      <a:r>
                        <a:rPr lang="en-GB" sz="1600" b="1" dirty="0" smtClean="0"/>
                        <a:t>Cerebro-vascular</a:t>
                      </a:r>
                      <a:r>
                        <a:rPr lang="en-GB" sz="1600" b="1" baseline="0" dirty="0" smtClean="0"/>
                        <a:t> disease</a:t>
                      </a:r>
                      <a:endParaRPr lang="en-GB" sz="1600" b="1" dirty="0"/>
                    </a:p>
                  </a:txBody>
                  <a:tcPr marL="121920" marR="121920"/>
                </a:tc>
                <a:tc>
                  <a:txBody>
                    <a:bodyPr/>
                    <a:lstStyle/>
                    <a:p>
                      <a:r>
                        <a:rPr lang="en-GB" dirty="0" smtClean="0"/>
                        <a:t>    13.54 </a:t>
                      </a:r>
                      <a:endParaRPr lang="en-GB" dirty="0"/>
                    </a:p>
                  </a:txBody>
                  <a:tcPr marL="121920" marR="121920">
                    <a:solidFill>
                      <a:schemeClr val="bg1">
                        <a:lumMod val="75000"/>
                      </a:schemeClr>
                    </a:solidFill>
                  </a:tcPr>
                </a:tc>
                <a:tc>
                  <a:txBody>
                    <a:bodyPr/>
                    <a:lstStyle/>
                    <a:p>
                      <a:r>
                        <a:rPr lang="en-GB" dirty="0" smtClean="0"/>
                        <a:t>      0.14</a:t>
                      </a:r>
                      <a:endParaRPr lang="en-GB" dirty="0"/>
                    </a:p>
                  </a:txBody>
                  <a:tcPr marL="121920" marR="121920">
                    <a:solidFill>
                      <a:schemeClr val="accent6">
                        <a:lumMod val="20000"/>
                        <a:lumOff val="80000"/>
                      </a:schemeClr>
                    </a:solidFill>
                  </a:tcPr>
                </a:tc>
                <a:tc>
                  <a:txBody>
                    <a:bodyPr/>
                    <a:lstStyle/>
                    <a:p>
                      <a:r>
                        <a:rPr lang="en-GB" dirty="0" smtClean="0"/>
                        <a:t>      7.75</a:t>
                      </a:r>
                      <a:endParaRPr lang="en-GB" dirty="0"/>
                    </a:p>
                  </a:txBody>
                  <a:tcPr marL="121920" marR="121920">
                    <a:solidFill>
                      <a:schemeClr val="accent4">
                        <a:lumMod val="20000"/>
                        <a:lumOff val="80000"/>
                      </a:schemeClr>
                    </a:solidFill>
                  </a:tcPr>
                </a:tc>
              </a:tr>
              <a:tr h="370840">
                <a:tc>
                  <a:txBody>
                    <a:bodyPr/>
                    <a:lstStyle/>
                    <a:p>
                      <a:r>
                        <a:rPr lang="en-GB" sz="1600" b="1" dirty="0" smtClean="0"/>
                        <a:t>Dyslipidaemias</a:t>
                      </a:r>
                      <a:endParaRPr lang="en-GB" sz="1600" b="1" dirty="0"/>
                    </a:p>
                  </a:txBody>
                  <a:tcPr marL="121920" marR="121920"/>
                </a:tc>
                <a:tc>
                  <a:txBody>
                    <a:bodyPr/>
                    <a:lstStyle/>
                    <a:p>
                      <a:r>
                        <a:rPr lang="en-GB" dirty="0" smtClean="0"/>
                        <a:t>   117.98</a:t>
                      </a:r>
                      <a:endParaRPr lang="en-GB" dirty="0"/>
                    </a:p>
                  </a:txBody>
                  <a:tcPr marL="121920" marR="121920">
                    <a:solidFill>
                      <a:schemeClr val="bg1">
                        <a:lumMod val="65000"/>
                      </a:schemeClr>
                    </a:solidFill>
                  </a:tcPr>
                </a:tc>
                <a:tc>
                  <a:txBody>
                    <a:bodyPr/>
                    <a:lstStyle/>
                    <a:p>
                      <a:r>
                        <a:rPr lang="en-GB" dirty="0" smtClean="0"/>
                        <a:t>      0.17</a:t>
                      </a:r>
                      <a:endParaRPr lang="en-GB" dirty="0"/>
                    </a:p>
                  </a:txBody>
                  <a:tcPr marL="121920" marR="121920">
                    <a:solidFill>
                      <a:schemeClr val="accent6">
                        <a:lumMod val="40000"/>
                        <a:lumOff val="60000"/>
                      </a:schemeClr>
                    </a:solidFill>
                  </a:tcPr>
                </a:tc>
                <a:tc>
                  <a:txBody>
                    <a:bodyPr/>
                    <a:lstStyle/>
                    <a:p>
                      <a:r>
                        <a:rPr lang="en-GB" dirty="0" smtClean="0"/>
                        <a:t>    54.72</a:t>
                      </a:r>
                      <a:endParaRPr lang="en-GB" dirty="0"/>
                    </a:p>
                  </a:txBody>
                  <a:tcPr marL="121920" marR="121920">
                    <a:solidFill>
                      <a:schemeClr val="accent4">
                        <a:lumMod val="60000"/>
                        <a:lumOff val="40000"/>
                      </a:schemeClr>
                    </a:solidFill>
                  </a:tcPr>
                </a:tc>
              </a:tr>
              <a:tr h="370840">
                <a:tc>
                  <a:txBody>
                    <a:bodyPr/>
                    <a:lstStyle/>
                    <a:p>
                      <a:r>
                        <a:rPr lang="en-GB" sz="1600" b="1" dirty="0" smtClean="0"/>
                        <a:t>Nitrate</a:t>
                      </a:r>
                      <a:r>
                        <a:rPr lang="en-GB" sz="1600" b="1" baseline="0" dirty="0" smtClean="0"/>
                        <a:t> use</a:t>
                      </a:r>
                      <a:endParaRPr lang="en-GB" sz="1600" b="1" dirty="0"/>
                    </a:p>
                  </a:txBody>
                  <a:tcPr marL="121920" marR="121920"/>
                </a:tc>
                <a:tc>
                  <a:txBody>
                    <a:bodyPr/>
                    <a:lstStyle/>
                    <a:p>
                      <a:r>
                        <a:rPr lang="en-GB" dirty="0" smtClean="0"/>
                        <a:t>     39.83</a:t>
                      </a:r>
                      <a:endParaRPr lang="en-GB" dirty="0"/>
                    </a:p>
                  </a:txBody>
                  <a:tcPr marL="121920" marR="121920">
                    <a:solidFill>
                      <a:schemeClr val="bg1">
                        <a:lumMod val="75000"/>
                      </a:schemeClr>
                    </a:solidFill>
                  </a:tcPr>
                </a:tc>
                <a:tc>
                  <a:txBody>
                    <a:bodyPr/>
                    <a:lstStyle/>
                    <a:p>
                      <a:r>
                        <a:rPr lang="en-GB" dirty="0" smtClean="0"/>
                        <a:t>      4.62</a:t>
                      </a:r>
                      <a:endParaRPr lang="en-GB" dirty="0"/>
                    </a:p>
                  </a:txBody>
                  <a:tcPr marL="121920" marR="121920">
                    <a:solidFill>
                      <a:schemeClr val="accent6">
                        <a:lumMod val="20000"/>
                        <a:lumOff val="80000"/>
                      </a:schemeClr>
                    </a:solidFill>
                  </a:tcPr>
                </a:tc>
                <a:tc>
                  <a:txBody>
                    <a:bodyPr/>
                    <a:lstStyle/>
                    <a:p>
                      <a:r>
                        <a:rPr lang="en-GB" dirty="0" smtClean="0"/>
                        <a:t>    29.17</a:t>
                      </a:r>
                      <a:endParaRPr lang="en-GB" dirty="0"/>
                    </a:p>
                  </a:txBody>
                  <a:tcPr marL="121920" marR="121920">
                    <a:solidFill>
                      <a:schemeClr val="accent4">
                        <a:lumMod val="20000"/>
                        <a:lumOff val="80000"/>
                      </a:schemeClr>
                    </a:solidFill>
                  </a:tcPr>
                </a:tc>
              </a:tr>
            </a:tbl>
          </a:graphicData>
        </a:graphic>
      </p:graphicFrame>
      <p:sp>
        <p:nvSpPr>
          <p:cNvPr id="3" name="Footer Placeholder 2"/>
          <p:cNvSpPr>
            <a:spLocks noGrp="1"/>
          </p:cNvSpPr>
          <p:nvPr>
            <p:ph type="ftr" sz="quarter" idx="9"/>
          </p:nvPr>
        </p:nvSpPr>
        <p:spPr/>
        <p:txBody>
          <a:bodyPr/>
          <a:lstStyle/>
          <a:p>
            <a:pPr lvl="0"/>
            <a:r>
              <a:rPr lang="en-US" dirty="0" smtClean="0"/>
              <a:t>(C) Stephen Senn 2015</a:t>
            </a:r>
            <a:endParaRPr lang="en-US" dirty="0"/>
          </a:p>
        </p:txBody>
      </p:sp>
      <p:sp>
        <p:nvSpPr>
          <p:cNvPr id="5" name="Slide Number Placeholder 4"/>
          <p:cNvSpPr>
            <a:spLocks noGrp="1"/>
          </p:cNvSpPr>
          <p:nvPr>
            <p:ph type="sldNum" sz="quarter" idx="8"/>
          </p:nvPr>
        </p:nvSpPr>
        <p:spPr/>
        <p:txBody>
          <a:bodyPr/>
          <a:lstStyle/>
          <a:p>
            <a:pPr lvl="0"/>
            <a:fld id="{AD159768-E1A1-4FF5-BA78-935F45FBCDA5}" type="slidenum">
              <a:rPr lang="en-GB" smtClean="0"/>
              <a:t>24</a:t>
            </a:fld>
            <a:endParaRPr lang="en-GB" dirty="0"/>
          </a:p>
        </p:txBody>
      </p:sp>
    </p:spTree>
    <p:extLst>
      <p:ext uri="{BB962C8B-B14F-4D97-AF65-F5344CB8AC3E}">
        <p14:creationId xmlns:p14="http://schemas.microsoft.com/office/powerpoint/2010/main" val="3231744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Baseline Chi-square P-values</a:t>
            </a:r>
            <a:endParaRPr lang="en-GB" b="1" dirty="0">
              <a:solidFill>
                <a:schemeClr val="tx2"/>
              </a:solidFill>
            </a:endParaRPr>
          </a:p>
        </p:txBody>
      </p:sp>
      <p:graphicFrame>
        <p:nvGraphicFramePr>
          <p:cNvPr id="4" name="Table Placeholder 3"/>
          <p:cNvGraphicFramePr>
            <a:graphicFrameLocks noGrp="1"/>
          </p:cNvGraphicFramePr>
          <p:nvPr>
            <p:ph type="tbl" idx="1"/>
            <p:extLst>
              <p:ext uri="{D42A27DB-BD31-4B8C-83A1-F6EECF244321}">
                <p14:modId xmlns:p14="http://schemas.microsoft.com/office/powerpoint/2010/main" val="154585315"/>
              </p:ext>
            </p:extLst>
          </p:nvPr>
        </p:nvGraphicFramePr>
        <p:xfrm>
          <a:off x="2125920" y="1981200"/>
          <a:ext cx="8290560" cy="3789680"/>
        </p:xfrm>
        <a:graphic>
          <a:graphicData uri="http://schemas.openxmlformats.org/drawingml/2006/table">
            <a:tbl>
              <a:tblPr firstRow="1" bandRow="1">
                <a:tableStyleId>{5C22544A-7EE6-4342-B048-85BDC9FD1C3A}</a:tableStyleId>
              </a:tblPr>
              <a:tblGrid>
                <a:gridCol w="2072640"/>
                <a:gridCol w="2072640"/>
                <a:gridCol w="2072640"/>
                <a:gridCol w="2072640"/>
              </a:tblGrid>
              <a:tr h="370840">
                <a:tc>
                  <a:txBody>
                    <a:bodyPr/>
                    <a:lstStyle/>
                    <a:p>
                      <a:endParaRPr lang="en-GB" dirty="0"/>
                    </a:p>
                  </a:txBody>
                  <a:tcPr marL="121920" marR="121920"/>
                </a:tc>
                <a:tc gridSpan="3">
                  <a:txBody>
                    <a:bodyPr/>
                    <a:lstStyle/>
                    <a:p>
                      <a:pPr algn="ctr"/>
                      <a:r>
                        <a:rPr lang="en-GB" sz="2000" dirty="0" smtClean="0"/>
                        <a:t>Model Term</a:t>
                      </a:r>
                      <a:endParaRPr lang="en-GB" sz="2000" dirty="0"/>
                    </a:p>
                  </a:txBody>
                  <a:tcPr marL="121920" marR="121920">
                    <a:solidFill>
                      <a:schemeClr val="accent1"/>
                    </a:solidFill>
                  </a:tcPr>
                </a:tc>
                <a:tc hMerge="1">
                  <a:txBody>
                    <a:bodyPr/>
                    <a:lstStyle/>
                    <a:p>
                      <a:endParaRPr lang="en-GB" dirty="0"/>
                    </a:p>
                  </a:txBody>
                  <a:tcPr/>
                </a:tc>
                <a:tc hMerge="1">
                  <a:txBody>
                    <a:bodyPr/>
                    <a:lstStyle/>
                    <a:p>
                      <a:pPr algn="ctr"/>
                      <a:endParaRPr lang="en-GB" sz="2000" dirty="0"/>
                    </a:p>
                  </a:txBody>
                  <a:tcPr>
                    <a:solidFill>
                      <a:schemeClr val="accent3">
                        <a:lumMod val="40000"/>
                        <a:lumOff val="60000"/>
                      </a:schemeClr>
                    </a:solidFill>
                  </a:tcPr>
                </a:tc>
              </a:tr>
              <a:tr h="370840">
                <a:tc>
                  <a:txBody>
                    <a:bodyPr/>
                    <a:lstStyle/>
                    <a:p>
                      <a:r>
                        <a:rPr lang="en-GB" b="1" dirty="0" smtClean="0"/>
                        <a:t>Demographic Characteristic</a:t>
                      </a:r>
                      <a:endParaRPr lang="en-GB" b="1" dirty="0"/>
                    </a:p>
                  </a:txBody>
                  <a:tcPr marL="121920" marR="121920">
                    <a:solidFill>
                      <a:schemeClr val="accent1">
                        <a:lumMod val="60000"/>
                        <a:lumOff val="40000"/>
                      </a:schemeClr>
                    </a:solidFill>
                  </a:tcPr>
                </a:tc>
                <a:tc>
                  <a:txBody>
                    <a:bodyPr/>
                    <a:lstStyle/>
                    <a:p>
                      <a:r>
                        <a:rPr lang="en-GB" b="1" dirty="0" smtClean="0"/>
                        <a:t>Sub-study</a:t>
                      </a:r>
                    </a:p>
                    <a:p>
                      <a:r>
                        <a:rPr lang="en-GB" b="1" dirty="0" smtClean="0"/>
                        <a:t>(DF=1)</a:t>
                      </a:r>
                      <a:endParaRPr lang="en-GB" b="1" dirty="0"/>
                    </a:p>
                  </a:txBody>
                  <a:tcPr marL="121920" marR="121920">
                    <a:solidFill>
                      <a:schemeClr val="bg1">
                        <a:lumMod val="65000"/>
                      </a:schemeClr>
                    </a:solidFill>
                  </a:tcPr>
                </a:tc>
                <a:tc>
                  <a:txBody>
                    <a:bodyPr/>
                    <a:lstStyle/>
                    <a:p>
                      <a:r>
                        <a:rPr lang="en-GB" b="1" dirty="0" smtClean="0"/>
                        <a:t>Treatment given Sub-study</a:t>
                      </a:r>
                    </a:p>
                    <a:p>
                      <a:r>
                        <a:rPr lang="en-GB" b="1" dirty="0" smtClean="0"/>
                        <a:t>(DF=2)</a:t>
                      </a:r>
                      <a:endParaRPr lang="en-GB" b="1" dirty="0"/>
                    </a:p>
                  </a:txBody>
                  <a:tcPr marL="121920" marR="121920">
                    <a:solidFill>
                      <a:schemeClr val="accent6">
                        <a:lumMod val="40000"/>
                        <a:lumOff val="60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b="1" dirty="0" smtClean="0"/>
                        <a:t>Treatment</a:t>
                      </a:r>
                    </a:p>
                    <a:p>
                      <a:pPr marL="0" marR="0" indent="0" defTabSz="914400" eaLnBrk="1" fontAlgn="auto" latinLnBrk="0" hangingPunct="1">
                        <a:lnSpc>
                          <a:spcPct val="100000"/>
                        </a:lnSpc>
                        <a:spcBef>
                          <a:spcPts val="0"/>
                        </a:spcBef>
                        <a:spcAft>
                          <a:spcPts val="0"/>
                        </a:spcAft>
                        <a:buClrTx/>
                        <a:buSzTx/>
                        <a:buFontTx/>
                        <a:buNone/>
                        <a:tabLst/>
                        <a:defRPr/>
                      </a:pPr>
                      <a:r>
                        <a:rPr lang="en-GB" b="1" dirty="0" smtClean="0"/>
                        <a:t>(DF=2)</a:t>
                      </a:r>
                      <a:endParaRPr lang="en-GB" b="1" dirty="0"/>
                    </a:p>
                  </a:txBody>
                  <a:tcPr marL="121920" marR="121920">
                    <a:solidFill>
                      <a:schemeClr val="accent4">
                        <a:lumMod val="60000"/>
                        <a:lumOff val="40000"/>
                      </a:schemeClr>
                    </a:solidFill>
                  </a:tcPr>
                </a:tc>
              </a:tr>
              <a:tr h="370840">
                <a:tc>
                  <a:txBody>
                    <a:bodyPr/>
                    <a:lstStyle/>
                    <a:p>
                      <a:r>
                        <a:rPr lang="en-GB" sz="1600" b="1" dirty="0" smtClean="0"/>
                        <a:t>Use of low-dose</a:t>
                      </a:r>
                      <a:r>
                        <a:rPr lang="en-GB" sz="1600" b="1" baseline="0" dirty="0" smtClean="0"/>
                        <a:t> aspirin</a:t>
                      </a:r>
                      <a:endParaRPr lang="en-GB" sz="1600" b="1" dirty="0"/>
                    </a:p>
                  </a:txBody>
                  <a:tcPr marL="121920" marR="121920"/>
                </a:tc>
                <a:tc>
                  <a:txBody>
                    <a:bodyPr/>
                    <a:lstStyle/>
                    <a:p>
                      <a:pPr lvl="0"/>
                      <a:r>
                        <a:rPr lang="en-GB" dirty="0" smtClean="0"/>
                        <a:t>    &lt; 0.0001</a:t>
                      </a:r>
                      <a:endParaRPr lang="en-GB" dirty="0"/>
                    </a:p>
                  </a:txBody>
                  <a:tcPr marL="121920" marR="121920">
                    <a:solidFill>
                      <a:schemeClr val="bg1">
                        <a:lumMod val="75000"/>
                      </a:schemeClr>
                    </a:solidFill>
                  </a:tcPr>
                </a:tc>
                <a:tc>
                  <a:txBody>
                    <a:bodyPr/>
                    <a:lstStyle/>
                    <a:p>
                      <a:r>
                        <a:rPr lang="en-GB" dirty="0" smtClean="0"/>
                        <a:t>       0.94</a:t>
                      </a:r>
                      <a:endParaRPr lang="en-GB" dirty="0"/>
                    </a:p>
                  </a:txBody>
                  <a:tcPr marL="121920" marR="121920">
                    <a:solidFill>
                      <a:schemeClr val="accent6">
                        <a:lumMod val="20000"/>
                        <a:lumOff val="80000"/>
                      </a:schemeClr>
                    </a:solidFill>
                  </a:tcPr>
                </a:tc>
                <a:tc>
                  <a:txBody>
                    <a:bodyPr/>
                    <a:lstStyle/>
                    <a:p>
                      <a:r>
                        <a:rPr lang="en-GB" dirty="0" smtClean="0"/>
                        <a:t>       0.0012</a:t>
                      </a:r>
                      <a:endParaRPr lang="en-GB" dirty="0"/>
                    </a:p>
                  </a:txBody>
                  <a:tcPr marL="121920" marR="121920">
                    <a:solidFill>
                      <a:schemeClr val="accent4">
                        <a:lumMod val="20000"/>
                        <a:lumOff val="80000"/>
                      </a:schemeClr>
                    </a:solidFill>
                  </a:tcPr>
                </a:tc>
              </a:tr>
              <a:tr h="370840">
                <a:tc>
                  <a:txBody>
                    <a:bodyPr/>
                    <a:lstStyle/>
                    <a:p>
                      <a:r>
                        <a:rPr lang="en-GB" sz="1600" b="1" dirty="0" smtClean="0"/>
                        <a:t>History of vascular disease</a:t>
                      </a:r>
                      <a:endParaRPr lang="en-GB" sz="1600" b="1" dirty="0"/>
                    </a:p>
                  </a:txBody>
                  <a:tcPr marL="121920" marR="121920"/>
                </a:tc>
                <a:tc>
                  <a:txBody>
                    <a:bodyPr/>
                    <a:lstStyle/>
                    <a:p>
                      <a:r>
                        <a:rPr lang="en-GB" dirty="0" smtClean="0"/>
                        <a:t>    &lt; 0.0001</a:t>
                      </a:r>
                      <a:endParaRPr lang="en-GB" dirty="0"/>
                    </a:p>
                  </a:txBody>
                  <a:tcPr marL="121920" marR="121920">
                    <a:solidFill>
                      <a:schemeClr val="bg1">
                        <a:lumMod val="65000"/>
                      </a:schemeClr>
                    </a:solidFill>
                  </a:tcPr>
                </a:tc>
                <a:tc>
                  <a:txBody>
                    <a:bodyPr/>
                    <a:lstStyle/>
                    <a:p>
                      <a:r>
                        <a:rPr lang="en-GB" dirty="0" smtClean="0"/>
                        <a:t>       0.07</a:t>
                      </a:r>
                      <a:endParaRPr lang="en-GB" dirty="0"/>
                    </a:p>
                  </a:txBody>
                  <a:tcPr marL="121920" marR="121920">
                    <a:solidFill>
                      <a:schemeClr val="accent6">
                        <a:lumMod val="40000"/>
                        <a:lumOff val="60000"/>
                      </a:schemeClr>
                    </a:solidFill>
                  </a:tcPr>
                </a:tc>
                <a:tc>
                  <a:txBody>
                    <a:bodyPr/>
                    <a:lstStyle/>
                    <a:p>
                      <a:r>
                        <a:rPr lang="en-GB" dirty="0" smtClean="0"/>
                        <a:t>      &lt;0.0001</a:t>
                      </a:r>
                      <a:endParaRPr lang="en-GB" dirty="0"/>
                    </a:p>
                  </a:txBody>
                  <a:tcPr marL="121920" marR="121920">
                    <a:solidFill>
                      <a:schemeClr val="accent4">
                        <a:lumMod val="60000"/>
                        <a:lumOff val="40000"/>
                      </a:schemeClr>
                    </a:solidFill>
                  </a:tcPr>
                </a:tc>
              </a:tr>
              <a:tr h="370840">
                <a:tc>
                  <a:txBody>
                    <a:bodyPr/>
                    <a:lstStyle/>
                    <a:p>
                      <a:r>
                        <a:rPr lang="en-GB" sz="1600" b="1" dirty="0" smtClean="0"/>
                        <a:t>Cerebro-vascular</a:t>
                      </a:r>
                      <a:r>
                        <a:rPr lang="en-GB" sz="1600" b="1" baseline="0" dirty="0" smtClean="0"/>
                        <a:t> disease</a:t>
                      </a:r>
                      <a:endParaRPr lang="en-GB" sz="1600" b="1" dirty="0"/>
                    </a:p>
                  </a:txBody>
                  <a:tcPr marL="121920" marR="121920"/>
                </a:tc>
                <a:tc>
                  <a:txBody>
                    <a:bodyPr/>
                    <a:lstStyle/>
                    <a:p>
                      <a:r>
                        <a:rPr lang="en-GB" dirty="0" smtClean="0"/>
                        <a:t>        0.0002</a:t>
                      </a:r>
                      <a:endParaRPr lang="en-GB" dirty="0"/>
                    </a:p>
                  </a:txBody>
                  <a:tcPr marL="121920" marR="121920">
                    <a:solidFill>
                      <a:schemeClr val="bg1">
                        <a:lumMod val="75000"/>
                      </a:schemeClr>
                    </a:solidFill>
                  </a:tcPr>
                </a:tc>
                <a:tc>
                  <a:txBody>
                    <a:bodyPr/>
                    <a:lstStyle/>
                    <a:p>
                      <a:r>
                        <a:rPr lang="en-GB" dirty="0" smtClean="0"/>
                        <a:t>       0.93</a:t>
                      </a:r>
                      <a:endParaRPr lang="en-GB" dirty="0"/>
                    </a:p>
                  </a:txBody>
                  <a:tcPr marL="121920" marR="121920">
                    <a:solidFill>
                      <a:schemeClr val="accent6">
                        <a:lumMod val="20000"/>
                        <a:lumOff val="80000"/>
                      </a:schemeClr>
                    </a:solidFill>
                  </a:tcPr>
                </a:tc>
                <a:tc>
                  <a:txBody>
                    <a:bodyPr/>
                    <a:lstStyle/>
                    <a:p>
                      <a:r>
                        <a:rPr lang="en-GB" dirty="0" smtClean="0"/>
                        <a:t>       0.0208</a:t>
                      </a:r>
                      <a:endParaRPr lang="en-GB" dirty="0"/>
                    </a:p>
                  </a:txBody>
                  <a:tcPr marL="121920" marR="121920">
                    <a:solidFill>
                      <a:schemeClr val="accent4">
                        <a:lumMod val="20000"/>
                        <a:lumOff val="80000"/>
                      </a:schemeClr>
                    </a:solidFill>
                  </a:tcPr>
                </a:tc>
              </a:tr>
              <a:tr h="370840">
                <a:tc>
                  <a:txBody>
                    <a:bodyPr/>
                    <a:lstStyle/>
                    <a:p>
                      <a:r>
                        <a:rPr lang="en-GB" sz="1600" b="1" dirty="0" smtClean="0"/>
                        <a:t>Dyslipidaemias</a:t>
                      </a:r>
                      <a:endParaRPr lang="en-GB" sz="1600" b="1" dirty="0"/>
                    </a:p>
                  </a:txBody>
                  <a:tcPr marL="121920" marR="121920"/>
                </a:tc>
                <a:tc>
                  <a:txBody>
                    <a:bodyPr/>
                    <a:lstStyle/>
                    <a:p>
                      <a:r>
                        <a:rPr lang="en-GB" dirty="0" smtClean="0"/>
                        <a:t>     &lt;0.0001</a:t>
                      </a:r>
                      <a:endParaRPr lang="en-GB" dirty="0"/>
                    </a:p>
                  </a:txBody>
                  <a:tcPr marL="121920" marR="121920">
                    <a:solidFill>
                      <a:schemeClr val="bg1">
                        <a:lumMod val="65000"/>
                      </a:schemeClr>
                    </a:solidFill>
                  </a:tcPr>
                </a:tc>
                <a:tc>
                  <a:txBody>
                    <a:bodyPr/>
                    <a:lstStyle/>
                    <a:p>
                      <a:r>
                        <a:rPr lang="en-GB" dirty="0" smtClean="0"/>
                        <a:t>       0.92</a:t>
                      </a:r>
                      <a:endParaRPr lang="en-GB" dirty="0"/>
                    </a:p>
                  </a:txBody>
                  <a:tcPr marL="121920" marR="121920">
                    <a:solidFill>
                      <a:schemeClr val="accent6">
                        <a:lumMod val="40000"/>
                        <a:lumOff val="60000"/>
                      </a:schemeClr>
                    </a:solidFill>
                  </a:tcPr>
                </a:tc>
                <a:tc>
                  <a:txBody>
                    <a:bodyPr/>
                    <a:lstStyle/>
                    <a:p>
                      <a:r>
                        <a:rPr lang="en-GB" dirty="0" smtClean="0"/>
                        <a:t>       &lt;0.0001</a:t>
                      </a:r>
                      <a:endParaRPr lang="en-GB" dirty="0"/>
                    </a:p>
                  </a:txBody>
                  <a:tcPr marL="121920" marR="121920">
                    <a:solidFill>
                      <a:schemeClr val="accent4">
                        <a:lumMod val="60000"/>
                        <a:lumOff val="40000"/>
                      </a:schemeClr>
                    </a:solidFill>
                  </a:tcPr>
                </a:tc>
              </a:tr>
              <a:tr h="370840">
                <a:tc>
                  <a:txBody>
                    <a:bodyPr/>
                    <a:lstStyle/>
                    <a:p>
                      <a:r>
                        <a:rPr lang="en-GB" sz="1600" b="1" dirty="0" smtClean="0"/>
                        <a:t>Nitrate</a:t>
                      </a:r>
                      <a:r>
                        <a:rPr lang="en-GB" sz="1600" b="1" baseline="0" dirty="0" smtClean="0"/>
                        <a:t> use</a:t>
                      </a:r>
                      <a:endParaRPr lang="en-GB" sz="1600" b="1" dirty="0"/>
                    </a:p>
                  </a:txBody>
                  <a:tcPr marL="121920" marR="121920"/>
                </a:tc>
                <a:tc>
                  <a:txBody>
                    <a:bodyPr/>
                    <a:lstStyle/>
                    <a:p>
                      <a:r>
                        <a:rPr lang="en-GB" dirty="0" smtClean="0"/>
                        <a:t>    &lt; 0.0001</a:t>
                      </a:r>
                      <a:endParaRPr lang="en-GB" dirty="0"/>
                    </a:p>
                  </a:txBody>
                  <a:tcPr marL="121920" marR="121920">
                    <a:solidFill>
                      <a:schemeClr val="bg1">
                        <a:lumMod val="75000"/>
                      </a:schemeClr>
                    </a:solidFill>
                  </a:tcPr>
                </a:tc>
                <a:tc>
                  <a:txBody>
                    <a:bodyPr/>
                    <a:lstStyle/>
                    <a:p>
                      <a:r>
                        <a:rPr lang="en-GB" dirty="0" smtClean="0"/>
                        <a:t>       0.10</a:t>
                      </a:r>
                      <a:endParaRPr lang="en-GB" dirty="0"/>
                    </a:p>
                  </a:txBody>
                  <a:tcPr marL="121920" marR="121920">
                    <a:solidFill>
                      <a:schemeClr val="accent6">
                        <a:lumMod val="20000"/>
                        <a:lumOff val="80000"/>
                      </a:schemeClr>
                    </a:solidFill>
                  </a:tcPr>
                </a:tc>
                <a:tc>
                  <a:txBody>
                    <a:bodyPr/>
                    <a:lstStyle/>
                    <a:p>
                      <a:r>
                        <a:rPr lang="en-GB" dirty="0" smtClean="0"/>
                        <a:t>       &lt;0.0001</a:t>
                      </a:r>
                      <a:endParaRPr lang="en-GB" dirty="0"/>
                    </a:p>
                  </a:txBody>
                  <a:tcPr marL="121920" marR="121920">
                    <a:solidFill>
                      <a:schemeClr val="accent4">
                        <a:lumMod val="20000"/>
                        <a:lumOff val="80000"/>
                      </a:schemeClr>
                    </a:solidFill>
                  </a:tcPr>
                </a:tc>
              </a:tr>
            </a:tbl>
          </a:graphicData>
        </a:graphic>
      </p:graphicFrame>
      <p:sp>
        <p:nvSpPr>
          <p:cNvPr id="3" name="Footer Placeholder 2"/>
          <p:cNvSpPr>
            <a:spLocks noGrp="1"/>
          </p:cNvSpPr>
          <p:nvPr>
            <p:ph type="ftr" sz="quarter" idx="9"/>
          </p:nvPr>
        </p:nvSpPr>
        <p:spPr/>
        <p:txBody>
          <a:bodyPr/>
          <a:lstStyle/>
          <a:p>
            <a:pPr lvl="0"/>
            <a:r>
              <a:rPr lang="en-US" dirty="0" smtClean="0"/>
              <a:t>(C) Stephen Senn 2015</a:t>
            </a:r>
            <a:endParaRPr lang="en-US" dirty="0"/>
          </a:p>
        </p:txBody>
      </p:sp>
      <p:sp>
        <p:nvSpPr>
          <p:cNvPr id="5" name="Slide Number Placeholder 4"/>
          <p:cNvSpPr>
            <a:spLocks noGrp="1"/>
          </p:cNvSpPr>
          <p:nvPr>
            <p:ph type="sldNum" sz="quarter" idx="8"/>
          </p:nvPr>
        </p:nvSpPr>
        <p:spPr/>
        <p:txBody>
          <a:bodyPr/>
          <a:lstStyle/>
          <a:p>
            <a:pPr lvl="0"/>
            <a:fld id="{AD159768-E1A1-4FF5-BA78-935F45FBCDA5}" type="slidenum">
              <a:rPr lang="en-GB" smtClean="0"/>
              <a:t>25</a:t>
            </a:fld>
            <a:endParaRPr lang="en-GB" dirty="0"/>
          </a:p>
        </p:txBody>
      </p:sp>
    </p:spTree>
    <p:extLst>
      <p:ext uri="{BB962C8B-B14F-4D97-AF65-F5344CB8AC3E}">
        <p14:creationId xmlns:p14="http://schemas.microsoft.com/office/powerpoint/2010/main" val="578458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 sum up</a:t>
            </a:r>
            <a:endParaRPr lang="en-GB" dirty="0"/>
          </a:p>
        </p:txBody>
      </p:sp>
      <p:sp>
        <p:nvSpPr>
          <p:cNvPr id="6" name="Content Placeholder 5"/>
          <p:cNvSpPr>
            <a:spLocks noGrp="1"/>
          </p:cNvSpPr>
          <p:nvPr>
            <p:ph idx="1"/>
          </p:nvPr>
        </p:nvSpPr>
        <p:spPr/>
        <p:txBody>
          <a:bodyPr/>
          <a:lstStyle/>
          <a:p>
            <a:r>
              <a:rPr lang="en-GB" dirty="0" smtClean="0"/>
              <a:t>There are important differences between the sub-studies at the outset and which would be extremely unlikely to occur by chance</a:t>
            </a:r>
          </a:p>
          <a:p>
            <a:r>
              <a:rPr lang="en-GB" dirty="0" smtClean="0"/>
              <a:t>On the other hand the sort of difference that we see within sub-studies at baseline is the sort that could arise very easily by chance</a:t>
            </a:r>
          </a:p>
          <a:p>
            <a:r>
              <a:rPr lang="en-GB" dirty="0" smtClean="0"/>
              <a:t>So it seems at least that not randomising can be very dangerous</a:t>
            </a:r>
          </a:p>
          <a:p>
            <a:r>
              <a:rPr lang="en-GB" dirty="0" smtClean="0"/>
              <a:t>In this trial provided we compare treatments within sub-studies there is no problem</a:t>
            </a:r>
            <a:endParaRPr lang="en-GB" dirty="0"/>
          </a:p>
        </p:txBody>
      </p:sp>
      <p:sp>
        <p:nvSpPr>
          <p:cNvPr id="4" name="Footer Placeholder 3"/>
          <p:cNvSpPr>
            <a:spLocks noGrp="1"/>
          </p:cNvSpPr>
          <p:nvPr>
            <p:ph type="ftr" sz="quarter" idx="11"/>
          </p:nvPr>
        </p:nvSpPr>
        <p:spPr/>
        <p:txBody>
          <a:bodyPr/>
          <a:lstStyle/>
          <a:p>
            <a:pPr lvl="0"/>
            <a:r>
              <a:rPr lang="en-US" dirty="0" smtClean="0"/>
              <a:t>(C) Stephen Senn 2015</a:t>
            </a:r>
            <a:endParaRPr lang="en-US" dirty="0"/>
          </a:p>
        </p:txBody>
      </p:sp>
      <p:sp>
        <p:nvSpPr>
          <p:cNvPr id="5" name="Slide Number Placeholder 4"/>
          <p:cNvSpPr>
            <a:spLocks noGrp="1"/>
          </p:cNvSpPr>
          <p:nvPr>
            <p:ph type="sldNum" sz="quarter" idx="12"/>
          </p:nvPr>
        </p:nvSpPr>
        <p:spPr/>
        <p:txBody>
          <a:bodyPr/>
          <a:lstStyle/>
          <a:p>
            <a:pPr lvl="0"/>
            <a:fld id="{AD159768-E1A1-4FF5-BA78-935F45FBCDA5}" type="slidenum">
              <a:rPr lang="en-GB" smtClean="0"/>
              <a:t>26</a:t>
            </a:fld>
            <a:endParaRPr lang="en-GB" dirty="0"/>
          </a:p>
        </p:txBody>
      </p:sp>
    </p:spTree>
    <p:extLst>
      <p:ext uri="{BB962C8B-B14F-4D97-AF65-F5344CB8AC3E}">
        <p14:creationId xmlns:p14="http://schemas.microsoft.com/office/powerpoint/2010/main" val="308715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Outcome Variables</a:t>
            </a:r>
            <a:br>
              <a:rPr lang="en-GB" b="1" dirty="0" smtClean="0">
                <a:solidFill>
                  <a:schemeClr val="tx2"/>
                </a:solidFill>
              </a:rPr>
            </a:br>
            <a:r>
              <a:rPr lang="en-GB" sz="3200" b="1" dirty="0" smtClean="0">
                <a:solidFill>
                  <a:schemeClr val="tx2"/>
                </a:solidFill>
              </a:rPr>
              <a:t>All four groups</a:t>
            </a:r>
            <a:endParaRPr lang="en-GB" sz="3200" b="1" dirty="0">
              <a:solidFill>
                <a:schemeClr val="tx2"/>
              </a:solidFill>
            </a:endParaRPr>
          </a:p>
        </p:txBody>
      </p:sp>
      <p:graphicFrame>
        <p:nvGraphicFramePr>
          <p:cNvPr id="4" name="Table Placeholder 3"/>
          <p:cNvGraphicFramePr>
            <a:graphicFrameLocks noGrp="1"/>
          </p:cNvGraphicFramePr>
          <p:nvPr>
            <p:ph type="tbl" idx="1"/>
            <p:extLst>
              <p:ext uri="{D42A27DB-BD31-4B8C-83A1-F6EECF244321}">
                <p14:modId xmlns:p14="http://schemas.microsoft.com/office/powerpoint/2010/main" val="1769938189"/>
              </p:ext>
            </p:extLst>
          </p:nvPr>
        </p:nvGraphicFramePr>
        <p:xfrm>
          <a:off x="914400" y="1981200"/>
          <a:ext cx="10363200" cy="4236720"/>
        </p:xfrm>
        <a:graphic>
          <a:graphicData uri="http://schemas.openxmlformats.org/drawingml/2006/table">
            <a:tbl>
              <a:tblPr firstRow="1" bandRow="1">
                <a:tableStyleId>{5C22544A-7EE6-4342-B048-85BDC9FD1C3A}</a:tableStyleId>
              </a:tblPr>
              <a:tblGrid>
                <a:gridCol w="2301280"/>
                <a:gridCol w="1844000"/>
                <a:gridCol w="2072640"/>
                <a:gridCol w="2072640"/>
                <a:gridCol w="2072640"/>
              </a:tblGrid>
              <a:tr h="370840">
                <a:tc>
                  <a:txBody>
                    <a:bodyPr/>
                    <a:lstStyle/>
                    <a:p>
                      <a:endParaRPr lang="en-GB" dirty="0"/>
                    </a:p>
                  </a:txBody>
                  <a:tcPr marL="121920" marR="121920"/>
                </a:tc>
                <a:tc gridSpan="2">
                  <a:txBody>
                    <a:bodyPr/>
                    <a:lstStyle/>
                    <a:p>
                      <a:pPr algn="ctr"/>
                      <a:r>
                        <a:rPr lang="en-GB" sz="2000" dirty="0" smtClean="0"/>
                        <a:t>Sub-Study 1</a:t>
                      </a:r>
                      <a:endParaRPr lang="en-GB" sz="2000" dirty="0"/>
                    </a:p>
                  </a:txBody>
                  <a:tcPr marL="121920" marR="121920">
                    <a:solidFill>
                      <a:schemeClr val="accent2">
                        <a:lumMod val="60000"/>
                        <a:lumOff val="40000"/>
                      </a:schemeClr>
                    </a:solidFill>
                  </a:tcPr>
                </a:tc>
                <a:tc hMerge="1">
                  <a:txBody>
                    <a:bodyPr/>
                    <a:lstStyle/>
                    <a:p>
                      <a:endParaRPr lang="en-GB" dirty="0"/>
                    </a:p>
                  </a:txBody>
                  <a:tcPr/>
                </a:tc>
                <a:tc gridSpan="2">
                  <a:txBody>
                    <a:bodyPr/>
                    <a:lstStyle/>
                    <a:p>
                      <a:pPr algn="ctr"/>
                      <a:r>
                        <a:rPr lang="en-GB" sz="2000" dirty="0" smtClean="0"/>
                        <a:t>Sub Study 2</a:t>
                      </a:r>
                      <a:endParaRPr lang="en-GB" sz="2000" dirty="0"/>
                    </a:p>
                  </a:txBody>
                  <a:tcPr marL="121920" marR="121920">
                    <a:solidFill>
                      <a:schemeClr val="accent3">
                        <a:lumMod val="40000"/>
                        <a:lumOff val="60000"/>
                      </a:schemeClr>
                    </a:solidFill>
                  </a:tcPr>
                </a:tc>
                <a:tc hMerge="1">
                  <a:txBody>
                    <a:bodyPr/>
                    <a:lstStyle/>
                    <a:p>
                      <a:endParaRPr lang="en-GB" dirty="0"/>
                    </a:p>
                  </a:txBody>
                  <a:tcPr/>
                </a:tc>
              </a:tr>
              <a:tr h="370840">
                <a:tc>
                  <a:txBody>
                    <a:bodyPr/>
                    <a:lstStyle/>
                    <a:p>
                      <a:r>
                        <a:rPr lang="en-GB" b="1" dirty="0" smtClean="0"/>
                        <a:t>Outcome</a:t>
                      </a:r>
                    </a:p>
                    <a:p>
                      <a:r>
                        <a:rPr lang="en-GB" b="1" dirty="0" smtClean="0"/>
                        <a:t>Variables</a:t>
                      </a:r>
                      <a:endParaRPr lang="en-GB" b="1" dirty="0"/>
                    </a:p>
                  </a:txBody>
                  <a:tcPr marL="121920" marR="121920">
                    <a:solidFill>
                      <a:schemeClr val="accent1">
                        <a:lumMod val="60000"/>
                        <a:lumOff val="40000"/>
                      </a:schemeClr>
                    </a:solidFill>
                  </a:tcPr>
                </a:tc>
                <a:tc>
                  <a:txBody>
                    <a:bodyPr/>
                    <a:lstStyle/>
                    <a:p>
                      <a:r>
                        <a:rPr lang="en-GB" b="1" dirty="0" smtClean="0"/>
                        <a:t>Lumiracoxib</a:t>
                      </a:r>
                    </a:p>
                    <a:p>
                      <a:r>
                        <a:rPr lang="en-GB" b="1" dirty="0" smtClean="0"/>
                        <a:t>n</a:t>
                      </a:r>
                      <a:r>
                        <a:rPr lang="en-GB" b="1" baseline="0" dirty="0" smtClean="0"/>
                        <a:t> </a:t>
                      </a:r>
                      <a:r>
                        <a:rPr lang="en-GB" b="1" dirty="0" smtClean="0"/>
                        <a:t>= 4376</a:t>
                      </a:r>
                      <a:endParaRPr lang="en-GB" b="1" dirty="0"/>
                    </a:p>
                  </a:txBody>
                  <a:tcPr marL="121920" marR="121920">
                    <a:solidFill>
                      <a:schemeClr val="accent2">
                        <a:lumMod val="60000"/>
                        <a:lumOff val="40000"/>
                      </a:schemeClr>
                    </a:solidFill>
                  </a:tcPr>
                </a:tc>
                <a:tc>
                  <a:txBody>
                    <a:bodyPr/>
                    <a:lstStyle/>
                    <a:p>
                      <a:r>
                        <a:rPr lang="en-GB" b="1" dirty="0" smtClean="0"/>
                        <a:t>Ibuprofen</a:t>
                      </a:r>
                    </a:p>
                    <a:p>
                      <a:r>
                        <a:rPr lang="en-GB" b="1" dirty="0" smtClean="0"/>
                        <a:t>n = 4397</a:t>
                      </a:r>
                      <a:endParaRPr lang="en-GB" b="1" dirty="0"/>
                    </a:p>
                  </a:txBody>
                  <a:tcPr marL="121920" marR="121920">
                    <a:solidFill>
                      <a:schemeClr val="accent2">
                        <a:lumMod val="60000"/>
                        <a:lumOff val="40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b="1" dirty="0" smtClean="0"/>
                        <a:t>Lumiracoxib</a:t>
                      </a:r>
                    </a:p>
                    <a:p>
                      <a:r>
                        <a:rPr lang="en-GB" b="1" dirty="0" smtClean="0"/>
                        <a:t>n = 4741</a:t>
                      </a:r>
                      <a:endParaRPr lang="en-GB" b="1" dirty="0"/>
                    </a:p>
                  </a:txBody>
                  <a:tcPr marL="121920" marR="121920">
                    <a:solidFill>
                      <a:schemeClr val="accent3">
                        <a:lumMod val="60000"/>
                        <a:lumOff val="40000"/>
                      </a:schemeClr>
                    </a:solidFill>
                  </a:tcPr>
                </a:tc>
                <a:tc>
                  <a:txBody>
                    <a:bodyPr/>
                    <a:lstStyle/>
                    <a:p>
                      <a:r>
                        <a:rPr lang="en-GB" b="1" dirty="0" smtClean="0"/>
                        <a:t>Naproxen</a:t>
                      </a:r>
                    </a:p>
                    <a:p>
                      <a:r>
                        <a:rPr lang="en-GB" b="1" dirty="0" smtClean="0"/>
                        <a:t>n = 4730</a:t>
                      </a:r>
                      <a:endParaRPr lang="en-GB" b="1" dirty="0"/>
                    </a:p>
                  </a:txBody>
                  <a:tcPr marL="121920" marR="121920">
                    <a:solidFill>
                      <a:schemeClr val="accent3">
                        <a:lumMod val="60000"/>
                        <a:lumOff val="40000"/>
                      </a:schemeClr>
                    </a:solidFill>
                  </a:tcPr>
                </a:tc>
              </a:tr>
              <a:tr h="370840">
                <a:tc>
                  <a:txBody>
                    <a:bodyPr/>
                    <a:lstStyle/>
                    <a:p>
                      <a:r>
                        <a:rPr lang="en-GB" sz="1600" b="1" dirty="0" smtClean="0"/>
                        <a:t>Total of discontinuations</a:t>
                      </a:r>
                      <a:endParaRPr lang="en-GB" sz="1600" b="1" dirty="0"/>
                    </a:p>
                  </a:txBody>
                  <a:tcPr marL="121920" marR="121920"/>
                </a:tc>
                <a:tc>
                  <a:txBody>
                    <a:bodyPr/>
                    <a:lstStyle/>
                    <a:p>
                      <a:r>
                        <a:rPr lang="en-GB" dirty="0" smtClean="0"/>
                        <a:t>     1751 </a:t>
                      </a:r>
                    </a:p>
                    <a:p>
                      <a:r>
                        <a:rPr lang="en-GB" dirty="0" smtClean="0"/>
                        <a:t>   (40.01)</a:t>
                      </a:r>
                      <a:endParaRPr lang="en-GB" dirty="0"/>
                    </a:p>
                  </a:txBody>
                  <a:tcPr marL="121920" marR="121920">
                    <a:solidFill>
                      <a:schemeClr val="accent2">
                        <a:lumMod val="40000"/>
                        <a:lumOff val="60000"/>
                      </a:schemeClr>
                    </a:solidFill>
                  </a:tcPr>
                </a:tc>
                <a:tc>
                  <a:txBody>
                    <a:bodyPr/>
                    <a:lstStyle/>
                    <a:p>
                      <a:r>
                        <a:rPr lang="en-GB" dirty="0" smtClean="0"/>
                        <a:t>     1941 </a:t>
                      </a:r>
                    </a:p>
                    <a:p>
                      <a:r>
                        <a:rPr lang="en-GB" dirty="0" smtClean="0"/>
                        <a:t>   (44.14)</a:t>
                      </a:r>
                      <a:endParaRPr lang="en-GB" dirty="0"/>
                    </a:p>
                  </a:txBody>
                  <a:tcPr marL="121920" marR="121920">
                    <a:solidFill>
                      <a:schemeClr val="accent2">
                        <a:lumMod val="40000"/>
                        <a:lumOff val="60000"/>
                      </a:schemeClr>
                    </a:solidFill>
                  </a:tcPr>
                </a:tc>
                <a:tc>
                  <a:txBody>
                    <a:bodyPr/>
                    <a:lstStyle/>
                    <a:p>
                      <a:r>
                        <a:rPr lang="en-GB" dirty="0" smtClean="0"/>
                        <a:t>    1719 </a:t>
                      </a:r>
                    </a:p>
                    <a:p>
                      <a:r>
                        <a:rPr lang="en-GB" dirty="0" smtClean="0"/>
                        <a:t>   (36.26)</a:t>
                      </a:r>
                      <a:endParaRPr lang="en-GB" dirty="0"/>
                    </a:p>
                  </a:txBody>
                  <a:tcPr marL="121920" marR="121920">
                    <a:solidFill>
                      <a:schemeClr val="accent3">
                        <a:lumMod val="40000"/>
                        <a:lumOff val="60000"/>
                      </a:schemeClr>
                    </a:solidFill>
                  </a:tcPr>
                </a:tc>
                <a:tc>
                  <a:txBody>
                    <a:bodyPr/>
                    <a:lstStyle/>
                    <a:p>
                      <a:r>
                        <a:rPr lang="en-GB" dirty="0" smtClean="0"/>
                        <a:t>      1790 </a:t>
                      </a:r>
                    </a:p>
                    <a:p>
                      <a:r>
                        <a:rPr lang="en-GB" dirty="0" smtClean="0"/>
                        <a:t>    (37.84)</a:t>
                      </a:r>
                      <a:endParaRPr lang="en-GB" dirty="0"/>
                    </a:p>
                  </a:txBody>
                  <a:tcPr marL="121920" marR="121920">
                    <a:solidFill>
                      <a:schemeClr val="accent3">
                        <a:lumMod val="40000"/>
                        <a:lumOff val="60000"/>
                      </a:schemeClr>
                    </a:solidFill>
                  </a:tcPr>
                </a:tc>
              </a:tr>
              <a:tr h="370840">
                <a:tc>
                  <a:txBody>
                    <a:bodyPr/>
                    <a:lstStyle/>
                    <a:p>
                      <a:r>
                        <a:rPr lang="en-GB" sz="1600" b="1" dirty="0" smtClean="0"/>
                        <a:t>CV events</a:t>
                      </a:r>
                      <a:endParaRPr lang="en-GB" sz="1600" b="1" dirty="0"/>
                    </a:p>
                  </a:txBody>
                  <a:tcPr marL="121920" marR="121920"/>
                </a:tc>
                <a:tc>
                  <a:txBody>
                    <a:bodyPr/>
                    <a:lstStyle/>
                    <a:p>
                      <a:r>
                        <a:rPr lang="en-GB" dirty="0" smtClean="0"/>
                        <a:t>         33</a:t>
                      </a:r>
                    </a:p>
                    <a:p>
                      <a:r>
                        <a:rPr lang="en-GB" dirty="0" smtClean="0"/>
                        <a:t>     (0.75)</a:t>
                      </a:r>
                      <a:endParaRPr lang="en-GB" dirty="0"/>
                    </a:p>
                  </a:txBody>
                  <a:tcPr marL="121920" marR="121920">
                    <a:solidFill>
                      <a:schemeClr val="accent2">
                        <a:lumMod val="60000"/>
                        <a:lumOff val="40000"/>
                      </a:schemeClr>
                    </a:solidFill>
                  </a:tcPr>
                </a:tc>
                <a:tc>
                  <a:txBody>
                    <a:bodyPr/>
                    <a:lstStyle/>
                    <a:p>
                      <a:r>
                        <a:rPr lang="en-GB" dirty="0" smtClean="0"/>
                        <a:t>         32 </a:t>
                      </a:r>
                    </a:p>
                    <a:p>
                      <a:r>
                        <a:rPr lang="en-GB" dirty="0" smtClean="0"/>
                        <a:t>     (0.73)</a:t>
                      </a:r>
                      <a:endParaRPr lang="en-GB" dirty="0"/>
                    </a:p>
                  </a:txBody>
                  <a:tcPr marL="121920" marR="121920">
                    <a:solidFill>
                      <a:schemeClr val="accent2">
                        <a:lumMod val="60000"/>
                        <a:lumOff val="40000"/>
                      </a:schemeClr>
                    </a:solidFill>
                  </a:tcPr>
                </a:tc>
                <a:tc>
                  <a:txBody>
                    <a:bodyPr/>
                    <a:lstStyle/>
                    <a:p>
                      <a:r>
                        <a:rPr lang="en-GB" dirty="0" smtClean="0"/>
                        <a:t>        52 </a:t>
                      </a:r>
                    </a:p>
                    <a:p>
                      <a:r>
                        <a:rPr lang="en-GB" dirty="0" smtClean="0"/>
                        <a:t>    (1.10)</a:t>
                      </a:r>
                      <a:endParaRPr lang="en-GB" dirty="0"/>
                    </a:p>
                  </a:txBody>
                  <a:tcPr marL="121920" marR="121920">
                    <a:solidFill>
                      <a:schemeClr val="accent3">
                        <a:lumMod val="60000"/>
                        <a:lumOff val="40000"/>
                      </a:schemeClr>
                    </a:solidFill>
                  </a:tcPr>
                </a:tc>
                <a:tc>
                  <a:txBody>
                    <a:bodyPr/>
                    <a:lstStyle/>
                    <a:p>
                      <a:r>
                        <a:rPr lang="en-GB" dirty="0" smtClean="0"/>
                        <a:t>         43</a:t>
                      </a:r>
                    </a:p>
                    <a:p>
                      <a:r>
                        <a:rPr lang="en-GB" dirty="0" smtClean="0"/>
                        <a:t>       (0.91)</a:t>
                      </a:r>
                      <a:endParaRPr lang="en-GB" dirty="0"/>
                    </a:p>
                  </a:txBody>
                  <a:tcPr marL="121920" marR="121920">
                    <a:solidFill>
                      <a:schemeClr val="accent3">
                        <a:lumMod val="60000"/>
                        <a:lumOff val="40000"/>
                      </a:schemeClr>
                    </a:solidFill>
                  </a:tcPr>
                </a:tc>
              </a:tr>
              <a:tr h="370840">
                <a:tc>
                  <a:txBody>
                    <a:bodyPr/>
                    <a:lstStyle/>
                    <a:p>
                      <a:r>
                        <a:rPr lang="en-GB" sz="1600" b="1" dirty="0" smtClean="0"/>
                        <a:t>At least one AE</a:t>
                      </a:r>
                      <a:endParaRPr lang="en-GB" sz="1600" b="1" dirty="0"/>
                    </a:p>
                  </a:txBody>
                  <a:tcPr marL="121920" marR="121920"/>
                </a:tc>
                <a:tc>
                  <a:txBody>
                    <a:bodyPr/>
                    <a:lstStyle/>
                    <a:p>
                      <a:r>
                        <a:rPr lang="en-GB" dirty="0" smtClean="0"/>
                        <a:t>       699</a:t>
                      </a:r>
                    </a:p>
                    <a:p>
                      <a:r>
                        <a:rPr lang="en-GB" dirty="0" smtClean="0"/>
                        <a:t>    (15.97)</a:t>
                      </a:r>
                      <a:endParaRPr lang="en-GB" dirty="0"/>
                    </a:p>
                  </a:txBody>
                  <a:tcPr marL="121920" marR="121920">
                    <a:solidFill>
                      <a:schemeClr val="accent2">
                        <a:lumMod val="40000"/>
                        <a:lumOff val="60000"/>
                      </a:schemeClr>
                    </a:solidFill>
                  </a:tcPr>
                </a:tc>
                <a:tc>
                  <a:txBody>
                    <a:bodyPr/>
                    <a:lstStyle/>
                    <a:p>
                      <a:r>
                        <a:rPr lang="en-GB" dirty="0" smtClean="0"/>
                        <a:t>      789 </a:t>
                      </a:r>
                    </a:p>
                    <a:p>
                      <a:r>
                        <a:rPr lang="en-GB" dirty="0" smtClean="0"/>
                        <a:t>   (17.94)</a:t>
                      </a:r>
                      <a:endParaRPr lang="en-GB" dirty="0"/>
                    </a:p>
                  </a:txBody>
                  <a:tcPr marL="121920" marR="121920">
                    <a:solidFill>
                      <a:schemeClr val="accent2">
                        <a:lumMod val="40000"/>
                        <a:lumOff val="60000"/>
                      </a:schemeClr>
                    </a:solidFill>
                  </a:tcPr>
                </a:tc>
                <a:tc>
                  <a:txBody>
                    <a:bodyPr/>
                    <a:lstStyle/>
                    <a:p>
                      <a:r>
                        <a:rPr lang="en-GB" dirty="0" smtClean="0"/>
                        <a:t>       710 </a:t>
                      </a:r>
                    </a:p>
                    <a:p>
                      <a:r>
                        <a:rPr lang="en-GB" dirty="0" smtClean="0"/>
                        <a:t>   (14.98)</a:t>
                      </a:r>
                      <a:endParaRPr lang="en-GB" dirty="0"/>
                    </a:p>
                  </a:txBody>
                  <a:tcPr marL="121920" marR="121920">
                    <a:solidFill>
                      <a:schemeClr val="accent3">
                        <a:lumMod val="40000"/>
                        <a:lumOff val="60000"/>
                      </a:schemeClr>
                    </a:solidFill>
                  </a:tcPr>
                </a:tc>
                <a:tc>
                  <a:txBody>
                    <a:bodyPr/>
                    <a:lstStyle/>
                    <a:p>
                      <a:r>
                        <a:rPr lang="en-GB" dirty="0" smtClean="0"/>
                        <a:t>       846 </a:t>
                      </a:r>
                    </a:p>
                    <a:p>
                      <a:r>
                        <a:rPr lang="en-GB" dirty="0" smtClean="0"/>
                        <a:t>      (17.89)</a:t>
                      </a:r>
                      <a:endParaRPr lang="en-GB" dirty="0"/>
                    </a:p>
                  </a:txBody>
                  <a:tcPr marL="121920" marR="121920">
                    <a:solidFill>
                      <a:schemeClr val="accent3">
                        <a:lumMod val="40000"/>
                        <a:lumOff val="60000"/>
                      </a:schemeClr>
                    </a:solidFill>
                  </a:tcPr>
                </a:tc>
              </a:tr>
              <a:tr h="370840">
                <a:tc>
                  <a:txBody>
                    <a:bodyPr/>
                    <a:lstStyle/>
                    <a:p>
                      <a:r>
                        <a:rPr lang="en-GB" sz="1600" b="1" dirty="0" smtClean="0"/>
                        <a:t>Any GI</a:t>
                      </a:r>
                      <a:endParaRPr lang="en-GB" sz="1600" b="1" dirty="0"/>
                    </a:p>
                  </a:txBody>
                  <a:tcPr marL="121920" marR="121920"/>
                </a:tc>
                <a:tc>
                  <a:txBody>
                    <a:bodyPr/>
                    <a:lstStyle/>
                    <a:p>
                      <a:r>
                        <a:rPr lang="en-GB" dirty="0" smtClean="0"/>
                        <a:t>      1855</a:t>
                      </a:r>
                    </a:p>
                    <a:p>
                      <a:r>
                        <a:rPr lang="en-GB" dirty="0" smtClean="0"/>
                        <a:t>     (42.39)</a:t>
                      </a:r>
                      <a:endParaRPr lang="en-GB" dirty="0"/>
                    </a:p>
                  </a:txBody>
                  <a:tcPr marL="121920" marR="121920">
                    <a:solidFill>
                      <a:schemeClr val="accent2">
                        <a:lumMod val="60000"/>
                        <a:lumOff val="40000"/>
                      </a:schemeClr>
                    </a:solidFill>
                  </a:tcPr>
                </a:tc>
                <a:tc>
                  <a:txBody>
                    <a:bodyPr/>
                    <a:lstStyle/>
                    <a:p>
                      <a:r>
                        <a:rPr lang="en-GB" dirty="0" smtClean="0"/>
                        <a:t>    1851 </a:t>
                      </a:r>
                    </a:p>
                    <a:p>
                      <a:r>
                        <a:rPr lang="en-GB" dirty="0" smtClean="0"/>
                        <a:t>   ( 42.10)</a:t>
                      </a:r>
                      <a:endParaRPr lang="en-GB" dirty="0"/>
                    </a:p>
                  </a:txBody>
                  <a:tcPr marL="121920" marR="121920">
                    <a:solidFill>
                      <a:schemeClr val="accent2">
                        <a:lumMod val="60000"/>
                        <a:lumOff val="40000"/>
                      </a:schemeClr>
                    </a:solidFill>
                  </a:tcPr>
                </a:tc>
                <a:tc>
                  <a:txBody>
                    <a:bodyPr/>
                    <a:lstStyle/>
                    <a:p>
                      <a:r>
                        <a:rPr lang="en-GB" dirty="0" smtClean="0"/>
                        <a:t>      1785 </a:t>
                      </a:r>
                    </a:p>
                    <a:p>
                      <a:r>
                        <a:rPr lang="en-GB" dirty="0" smtClean="0"/>
                        <a:t>    (37.65)</a:t>
                      </a:r>
                      <a:endParaRPr lang="en-GB" dirty="0"/>
                    </a:p>
                  </a:txBody>
                  <a:tcPr marL="121920" marR="121920">
                    <a:solidFill>
                      <a:schemeClr val="accent3">
                        <a:lumMod val="60000"/>
                        <a:lumOff val="40000"/>
                      </a:schemeClr>
                    </a:solidFill>
                  </a:tcPr>
                </a:tc>
                <a:tc>
                  <a:txBody>
                    <a:bodyPr/>
                    <a:lstStyle/>
                    <a:p>
                      <a:r>
                        <a:rPr lang="en-GB" dirty="0" smtClean="0"/>
                        <a:t>      1988</a:t>
                      </a:r>
                    </a:p>
                    <a:p>
                      <a:r>
                        <a:rPr lang="en-GB" dirty="0" smtClean="0"/>
                        <a:t>       (21.87)</a:t>
                      </a:r>
                      <a:endParaRPr lang="en-GB" dirty="0"/>
                    </a:p>
                  </a:txBody>
                  <a:tcPr marL="121920" marR="121920">
                    <a:solidFill>
                      <a:schemeClr val="accent3">
                        <a:lumMod val="60000"/>
                        <a:lumOff val="40000"/>
                      </a:schemeClr>
                    </a:solidFill>
                  </a:tcPr>
                </a:tc>
              </a:tr>
              <a:tr h="370840">
                <a:tc>
                  <a:txBody>
                    <a:bodyPr/>
                    <a:lstStyle/>
                    <a:p>
                      <a:r>
                        <a:rPr lang="en-GB" sz="1600" b="1" dirty="0" smtClean="0"/>
                        <a:t>Dyspepsia</a:t>
                      </a:r>
                      <a:endParaRPr lang="en-GB" sz="1600" b="1" dirty="0"/>
                    </a:p>
                  </a:txBody>
                  <a:tcPr marL="121920" marR="121920"/>
                </a:tc>
                <a:tc>
                  <a:txBody>
                    <a:bodyPr/>
                    <a:lstStyle/>
                    <a:p>
                      <a:r>
                        <a:rPr lang="en-GB" dirty="0" smtClean="0"/>
                        <a:t>     1230 </a:t>
                      </a:r>
                    </a:p>
                    <a:p>
                      <a:r>
                        <a:rPr lang="en-GB" dirty="0" smtClean="0"/>
                        <a:t>     (28.11)</a:t>
                      </a:r>
                      <a:endParaRPr lang="en-GB" dirty="0"/>
                    </a:p>
                  </a:txBody>
                  <a:tcPr marL="121920" marR="121920">
                    <a:solidFill>
                      <a:schemeClr val="accent2">
                        <a:lumMod val="40000"/>
                        <a:lumOff val="60000"/>
                      </a:schemeClr>
                    </a:solidFill>
                  </a:tcPr>
                </a:tc>
                <a:tc>
                  <a:txBody>
                    <a:bodyPr/>
                    <a:lstStyle/>
                    <a:p>
                      <a:r>
                        <a:rPr lang="en-GB" dirty="0" smtClean="0"/>
                        <a:t>    1205 </a:t>
                      </a:r>
                    </a:p>
                    <a:p>
                      <a:r>
                        <a:rPr lang="en-GB" dirty="0" smtClean="0"/>
                        <a:t>    (27.41)</a:t>
                      </a:r>
                      <a:endParaRPr lang="en-GB" dirty="0"/>
                    </a:p>
                  </a:txBody>
                  <a:tcPr marL="121920" marR="121920">
                    <a:solidFill>
                      <a:schemeClr val="accent2">
                        <a:lumMod val="40000"/>
                        <a:lumOff val="60000"/>
                      </a:schemeClr>
                    </a:solidFill>
                  </a:tcPr>
                </a:tc>
                <a:tc>
                  <a:txBody>
                    <a:bodyPr/>
                    <a:lstStyle/>
                    <a:p>
                      <a:r>
                        <a:rPr lang="en-GB" dirty="0" smtClean="0"/>
                        <a:t>     1037 </a:t>
                      </a:r>
                    </a:p>
                    <a:p>
                      <a:r>
                        <a:rPr lang="en-GB" dirty="0" smtClean="0"/>
                        <a:t>    (21.87)</a:t>
                      </a:r>
                      <a:endParaRPr lang="en-GB" dirty="0"/>
                    </a:p>
                  </a:txBody>
                  <a:tcPr marL="121920" marR="121920">
                    <a:solidFill>
                      <a:schemeClr val="accent3">
                        <a:lumMod val="40000"/>
                        <a:lumOff val="60000"/>
                      </a:schemeClr>
                    </a:solidFill>
                  </a:tcPr>
                </a:tc>
                <a:tc>
                  <a:txBody>
                    <a:bodyPr/>
                    <a:lstStyle/>
                    <a:p>
                      <a:r>
                        <a:rPr lang="en-GB" dirty="0" smtClean="0"/>
                        <a:t>       1119 </a:t>
                      </a:r>
                    </a:p>
                    <a:p>
                      <a:r>
                        <a:rPr lang="en-GB" dirty="0" smtClean="0"/>
                        <a:t>      (23.66)</a:t>
                      </a:r>
                      <a:endParaRPr lang="en-GB" dirty="0"/>
                    </a:p>
                  </a:txBody>
                  <a:tcPr marL="121920" marR="121920">
                    <a:solidFill>
                      <a:schemeClr val="accent3">
                        <a:lumMod val="40000"/>
                        <a:lumOff val="60000"/>
                      </a:schemeClr>
                    </a:solidFill>
                  </a:tcPr>
                </a:tc>
              </a:tr>
            </a:tbl>
          </a:graphicData>
        </a:graphic>
      </p:graphicFrame>
      <p:sp>
        <p:nvSpPr>
          <p:cNvPr id="3" name="Footer Placeholder 2"/>
          <p:cNvSpPr>
            <a:spLocks noGrp="1"/>
          </p:cNvSpPr>
          <p:nvPr>
            <p:ph type="ftr" sz="quarter" idx="9"/>
          </p:nvPr>
        </p:nvSpPr>
        <p:spPr/>
        <p:txBody>
          <a:bodyPr/>
          <a:lstStyle/>
          <a:p>
            <a:pPr lvl="0"/>
            <a:r>
              <a:rPr lang="en-US" dirty="0" smtClean="0"/>
              <a:t>(C) Stephen Senn 2015</a:t>
            </a:r>
            <a:endParaRPr lang="en-US" dirty="0"/>
          </a:p>
        </p:txBody>
      </p:sp>
      <p:sp>
        <p:nvSpPr>
          <p:cNvPr id="5" name="Slide Number Placeholder 4"/>
          <p:cNvSpPr>
            <a:spLocks noGrp="1"/>
          </p:cNvSpPr>
          <p:nvPr>
            <p:ph type="sldNum" sz="quarter" idx="8"/>
          </p:nvPr>
        </p:nvSpPr>
        <p:spPr/>
        <p:txBody>
          <a:bodyPr/>
          <a:lstStyle/>
          <a:p>
            <a:pPr lvl="0"/>
            <a:fld id="{AD159768-E1A1-4FF5-BA78-935F45FBCDA5}" type="slidenum">
              <a:rPr lang="en-GB" smtClean="0"/>
              <a:t>27</a:t>
            </a:fld>
            <a:endParaRPr lang="en-GB" dirty="0"/>
          </a:p>
        </p:txBody>
      </p:sp>
    </p:spTree>
    <p:extLst>
      <p:ext uri="{BB962C8B-B14F-4D97-AF65-F5344CB8AC3E}">
        <p14:creationId xmlns:p14="http://schemas.microsoft.com/office/powerpoint/2010/main" val="3150556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Outcome Variables</a:t>
            </a:r>
            <a:br>
              <a:rPr lang="en-GB" b="1" dirty="0" smtClean="0">
                <a:solidFill>
                  <a:schemeClr val="tx2"/>
                </a:solidFill>
              </a:rPr>
            </a:br>
            <a:r>
              <a:rPr lang="en-GB" sz="3200" b="1" dirty="0" smtClean="0">
                <a:solidFill>
                  <a:schemeClr val="tx2"/>
                </a:solidFill>
              </a:rPr>
              <a:t>Lumiracoxib only</a:t>
            </a:r>
            <a:endParaRPr lang="en-GB" sz="3200" b="1" dirty="0">
              <a:solidFill>
                <a:schemeClr val="tx2"/>
              </a:solidFill>
            </a:endParaRPr>
          </a:p>
        </p:txBody>
      </p:sp>
      <p:graphicFrame>
        <p:nvGraphicFramePr>
          <p:cNvPr id="4" name="Table Placeholder 3"/>
          <p:cNvGraphicFramePr>
            <a:graphicFrameLocks noGrp="1"/>
          </p:cNvGraphicFramePr>
          <p:nvPr>
            <p:ph type="tbl" idx="1"/>
            <p:extLst>
              <p:ext uri="{D42A27DB-BD31-4B8C-83A1-F6EECF244321}">
                <p14:modId xmlns:p14="http://schemas.microsoft.com/office/powerpoint/2010/main" val="462072292"/>
              </p:ext>
            </p:extLst>
          </p:nvPr>
        </p:nvGraphicFramePr>
        <p:xfrm>
          <a:off x="914400" y="1981200"/>
          <a:ext cx="10404667" cy="4236720"/>
        </p:xfrm>
        <a:graphic>
          <a:graphicData uri="http://schemas.openxmlformats.org/drawingml/2006/table">
            <a:tbl>
              <a:tblPr firstRow="1" bandRow="1">
                <a:tableStyleId>{5C22544A-7EE6-4342-B048-85BDC9FD1C3A}</a:tableStyleId>
              </a:tblPr>
              <a:tblGrid>
                <a:gridCol w="2301280"/>
                <a:gridCol w="1999787"/>
                <a:gridCol w="1958320"/>
                <a:gridCol w="2072640"/>
                <a:gridCol w="2072640"/>
              </a:tblGrid>
              <a:tr h="370840">
                <a:tc>
                  <a:txBody>
                    <a:bodyPr/>
                    <a:lstStyle/>
                    <a:p>
                      <a:endParaRPr lang="en-GB" dirty="0"/>
                    </a:p>
                  </a:txBody>
                  <a:tcPr marL="121920" marR="121920"/>
                </a:tc>
                <a:tc>
                  <a:txBody>
                    <a:bodyPr/>
                    <a:lstStyle/>
                    <a:p>
                      <a:pPr algn="ctr"/>
                      <a:r>
                        <a:rPr lang="en-GB" sz="2000" dirty="0" smtClean="0"/>
                        <a:t>Sub-Study 1</a:t>
                      </a:r>
                      <a:endParaRPr lang="en-GB" sz="2000" dirty="0"/>
                    </a:p>
                  </a:txBody>
                  <a:tcPr marL="121920" marR="121920">
                    <a:solidFill>
                      <a:schemeClr val="accent2">
                        <a:lumMod val="60000"/>
                        <a:lumOff val="40000"/>
                      </a:schemeClr>
                    </a:solidFill>
                  </a:tcPr>
                </a:tc>
                <a:tc>
                  <a:txBody>
                    <a:bodyPr/>
                    <a:lstStyle/>
                    <a:p>
                      <a:pPr algn="ctr"/>
                      <a:endParaRPr lang="en-GB" sz="2000" dirty="0"/>
                    </a:p>
                  </a:txBody>
                  <a:tcPr marL="121920" marR="121920">
                    <a:solidFill>
                      <a:schemeClr val="bg1"/>
                    </a:solidFill>
                  </a:tcPr>
                </a:tc>
                <a:tc>
                  <a:txBody>
                    <a:bodyPr/>
                    <a:lstStyle/>
                    <a:p>
                      <a:pPr algn="ctr"/>
                      <a:r>
                        <a:rPr lang="en-GB" sz="2000" dirty="0" smtClean="0"/>
                        <a:t>Sub Study 2</a:t>
                      </a:r>
                      <a:endParaRPr lang="en-GB" sz="2000" dirty="0"/>
                    </a:p>
                  </a:txBody>
                  <a:tcPr marL="121920" marR="121920">
                    <a:solidFill>
                      <a:schemeClr val="accent3">
                        <a:lumMod val="40000"/>
                        <a:lumOff val="60000"/>
                      </a:schemeClr>
                    </a:solidFill>
                  </a:tcPr>
                </a:tc>
                <a:tc>
                  <a:txBody>
                    <a:bodyPr/>
                    <a:lstStyle/>
                    <a:p>
                      <a:pPr algn="ctr"/>
                      <a:endParaRPr lang="en-GB" sz="2000" dirty="0"/>
                    </a:p>
                  </a:txBody>
                  <a:tcPr marL="121920" marR="121920">
                    <a:solidFill>
                      <a:schemeClr val="bg1"/>
                    </a:solidFill>
                  </a:tcPr>
                </a:tc>
              </a:tr>
              <a:tr h="370840">
                <a:tc>
                  <a:txBody>
                    <a:bodyPr/>
                    <a:lstStyle/>
                    <a:p>
                      <a:r>
                        <a:rPr lang="en-GB" b="1" dirty="0" smtClean="0"/>
                        <a:t>Outcome</a:t>
                      </a:r>
                    </a:p>
                    <a:p>
                      <a:r>
                        <a:rPr lang="en-GB" b="1" dirty="0" smtClean="0"/>
                        <a:t>Variables</a:t>
                      </a:r>
                      <a:endParaRPr lang="en-GB" b="1" dirty="0"/>
                    </a:p>
                  </a:txBody>
                  <a:tcPr marL="121920" marR="121920">
                    <a:solidFill>
                      <a:schemeClr val="accent1">
                        <a:lumMod val="60000"/>
                        <a:lumOff val="40000"/>
                      </a:schemeClr>
                    </a:solidFill>
                  </a:tcPr>
                </a:tc>
                <a:tc>
                  <a:txBody>
                    <a:bodyPr/>
                    <a:lstStyle/>
                    <a:p>
                      <a:r>
                        <a:rPr lang="en-GB" b="1" dirty="0" smtClean="0"/>
                        <a:t>Lumiracoxib</a:t>
                      </a:r>
                    </a:p>
                    <a:p>
                      <a:r>
                        <a:rPr lang="en-GB" b="1" dirty="0" smtClean="0"/>
                        <a:t>n</a:t>
                      </a:r>
                      <a:r>
                        <a:rPr lang="en-GB" b="1" baseline="0" dirty="0" smtClean="0"/>
                        <a:t> </a:t>
                      </a:r>
                      <a:r>
                        <a:rPr lang="en-GB" b="1" dirty="0" smtClean="0"/>
                        <a:t>= 4376</a:t>
                      </a:r>
                      <a:endParaRPr lang="en-GB" b="1" dirty="0"/>
                    </a:p>
                  </a:txBody>
                  <a:tcPr marL="121920" marR="121920">
                    <a:solidFill>
                      <a:schemeClr val="accent2">
                        <a:lumMod val="60000"/>
                        <a:lumOff val="40000"/>
                      </a:schemeClr>
                    </a:solidFill>
                  </a:tcPr>
                </a:tc>
                <a:tc>
                  <a:txBody>
                    <a:bodyPr/>
                    <a:lstStyle/>
                    <a:p>
                      <a:endParaRPr lang="en-GB" dirty="0"/>
                    </a:p>
                  </a:txBody>
                  <a:tcPr marL="121920" marR="121920">
                    <a:solidFill>
                      <a:schemeClr val="bg1"/>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b="1" dirty="0" smtClean="0"/>
                        <a:t>Lumiracoxib</a:t>
                      </a:r>
                    </a:p>
                    <a:p>
                      <a:r>
                        <a:rPr lang="en-GB" b="1" dirty="0" smtClean="0"/>
                        <a:t>n = 4741</a:t>
                      </a:r>
                      <a:endParaRPr lang="en-GB" b="1" dirty="0"/>
                    </a:p>
                  </a:txBody>
                  <a:tcPr marL="121920" marR="121920">
                    <a:solidFill>
                      <a:schemeClr val="accent3">
                        <a:lumMod val="60000"/>
                        <a:lumOff val="40000"/>
                      </a:schemeClr>
                    </a:solidFill>
                  </a:tcPr>
                </a:tc>
                <a:tc>
                  <a:txBody>
                    <a:bodyPr/>
                    <a:lstStyle/>
                    <a:p>
                      <a:endParaRPr lang="en-GB" b="1" dirty="0"/>
                    </a:p>
                  </a:txBody>
                  <a:tcPr marL="121920" marR="121920">
                    <a:solidFill>
                      <a:schemeClr val="bg1"/>
                    </a:solidFill>
                  </a:tcPr>
                </a:tc>
              </a:tr>
              <a:tr h="370840">
                <a:tc>
                  <a:txBody>
                    <a:bodyPr/>
                    <a:lstStyle/>
                    <a:p>
                      <a:r>
                        <a:rPr lang="en-GB" sz="1600" b="1" dirty="0" smtClean="0"/>
                        <a:t>Total of discontinuations</a:t>
                      </a:r>
                      <a:endParaRPr lang="en-GB" sz="1600" b="1" dirty="0"/>
                    </a:p>
                  </a:txBody>
                  <a:tcPr marL="121920" marR="121920"/>
                </a:tc>
                <a:tc>
                  <a:txBody>
                    <a:bodyPr/>
                    <a:lstStyle/>
                    <a:p>
                      <a:r>
                        <a:rPr lang="en-GB" dirty="0" smtClean="0"/>
                        <a:t>     1751 </a:t>
                      </a:r>
                    </a:p>
                    <a:p>
                      <a:r>
                        <a:rPr lang="en-GB" dirty="0" smtClean="0"/>
                        <a:t>   (40.01)</a:t>
                      </a:r>
                      <a:endParaRPr lang="en-GB" dirty="0"/>
                    </a:p>
                  </a:txBody>
                  <a:tcPr marL="121920" marR="121920">
                    <a:solidFill>
                      <a:schemeClr val="accent2">
                        <a:lumMod val="40000"/>
                        <a:lumOff val="60000"/>
                      </a:schemeClr>
                    </a:solidFill>
                  </a:tcPr>
                </a:tc>
                <a:tc>
                  <a:txBody>
                    <a:bodyPr/>
                    <a:lstStyle/>
                    <a:p>
                      <a:endParaRPr lang="en-GB" dirty="0"/>
                    </a:p>
                  </a:txBody>
                  <a:tcPr marL="121920" marR="121920">
                    <a:solidFill>
                      <a:schemeClr val="bg1"/>
                    </a:solidFill>
                  </a:tcPr>
                </a:tc>
                <a:tc>
                  <a:txBody>
                    <a:bodyPr/>
                    <a:lstStyle/>
                    <a:p>
                      <a:r>
                        <a:rPr lang="en-GB" dirty="0" smtClean="0"/>
                        <a:t>    1719 </a:t>
                      </a:r>
                    </a:p>
                    <a:p>
                      <a:r>
                        <a:rPr lang="en-GB" dirty="0" smtClean="0"/>
                        <a:t>   (36.26)</a:t>
                      </a:r>
                      <a:endParaRPr lang="en-GB" dirty="0"/>
                    </a:p>
                  </a:txBody>
                  <a:tcPr marL="121920" marR="121920">
                    <a:solidFill>
                      <a:schemeClr val="accent3">
                        <a:lumMod val="40000"/>
                        <a:lumOff val="60000"/>
                      </a:schemeClr>
                    </a:solidFill>
                  </a:tcPr>
                </a:tc>
                <a:tc>
                  <a:txBody>
                    <a:bodyPr/>
                    <a:lstStyle/>
                    <a:p>
                      <a:endParaRPr lang="en-GB" dirty="0"/>
                    </a:p>
                  </a:txBody>
                  <a:tcPr marL="121920" marR="121920">
                    <a:solidFill>
                      <a:schemeClr val="bg1"/>
                    </a:solidFill>
                  </a:tcPr>
                </a:tc>
              </a:tr>
              <a:tr h="370840">
                <a:tc>
                  <a:txBody>
                    <a:bodyPr/>
                    <a:lstStyle/>
                    <a:p>
                      <a:r>
                        <a:rPr lang="en-GB" sz="1600" b="1" dirty="0" smtClean="0"/>
                        <a:t>CV events</a:t>
                      </a:r>
                      <a:endParaRPr lang="en-GB" sz="1600" b="1" dirty="0"/>
                    </a:p>
                  </a:txBody>
                  <a:tcPr marL="121920" marR="121920"/>
                </a:tc>
                <a:tc>
                  <a:txBody>
                    <a:bodyPr/>
                    <a:lstStyle/>
                    <a:p>
                      <a:r>
                        <a:rPr lang="en-GB" dirty="0" smtClean="0"/>
                        <a:t>         33</a:t>
                      </a:r>
                    </a:p>
                    <a:p>
                      <a:r>
                        <a:rPr lang="en-GB" dirty="0" smtClean="0"/>
                        <a:t>     (0.75)</a:t>
                      </a:r>
                      <a:endParaRPr lang="en-GB" dirty="0"/>
                    </a:p>
                  </a:txBody>
                  <a:tcPr marL="121920" marR="121920">
                    <a:solidFill>
                      <a:schemeClr val="accent2">
                        <a:lumMod val="60000"/>
                        <a:lumOff val="40000"/>
                      </a:schemeClr>
                    </a:solidFill>
                  </a:tcPr>
                </a:tc>
                <a:tc>
                  <a:txBody>
                    <a:bodyPr/>
                    <a:lstStyle/>
                    <a:p>
                      <a:endParaRPr lang="en-GB" dirty="0"/>
                    </a:p>
                  </a:txBody>
                  <a:tcPr marL="121920" marR="121920">
                    <a:solidFill>
                      <a:schemeClr val="bg1"/>
                    </a:solidFill>
                  </a:tcPr>
                </a:tc>
                <a:tc>
                  <a:txBody>
                    <a:bodyPr/>
                    <a:lstStyle/>
                    <a:p>
                      <a:r>
                        <a:rPr lang="en-GB" dirty="0" smtClean="0"/>
                        <a:t>        52 </a:t>
                      </a:r>
                    </a:p>
                    <a:p>
                      <a:r>
                        <a:rPr lang="en-GB" dirty="0" smtClean="0"/>
                        <a:t>    (1.10)</a:t>
                      </a:r>
                      <a:endParaRPr lang="en-GB" dirty="0"/>
                    </a:p>
                  </a:txBody>
                  <a:tcPr marL="121920" marR="121920">
                    <a:solidFill>
                      <a:schemeClr val="accent3">
                        <a:lumMod val="60000"/>
                        <a:lumOff val="40000"/>
                      </a:schemeClr>
                    </a:solidFill>
                  </a:tcPr>
                </a:tc>
                <a:tc>
                  <a:txBody>
                    <a:bodyPr/>
                    <a:lstStyle/>
                    <a:p>
                      <a:endParaRPr lang="en-GB" dirty="0"/>
                    </a:p>
                  </a:txBody>
                  <a:tcPr marL="121920" marR="121920">
                    <a:solidFill>
                      <a:schemeClr val="bg1"/>
                    </a:solidFill>
                  </a:tcPr>
                </a:tc>
              </a:tr>
              <a:tr h="370840">
                <a:tc>
                  <a:txBody>
                    <a:bodyPr/>
                    <a:lstStyle/>
                    <a:p>
                      <a:r>
                        <a:rPr lang="en-GB" sz="1600" b="1" dirty="0" smtClean="0"/>
                        <a:t>At least one AE</a:t>
                      </a:r>
                      <a:endParaRPr lang="en-GB" sz="1600" b="1" dirty="0"/>
                    </a:p>
                  </a:txBody>
                  <a:tcPr marL="121920" marR="121920"/>
                </a:tc>
                <a:tc>
                  <a:txBody>
                    <a:bodyPr/>
                    <a:lstStyle/>
                    <a:p>
                      <a:r>
                        <a:rPr lang="en-GB" dirty="0" smtClean="0"/>
                        <a:t>       699</a:t>
                      </a:r>
                    </a:p>
                    <a:p>
                      <a:r>
                        <a:rPr lang="en-GB" dirty="0" smtClean="0"/>
                        <a:t>    (15.97)</a:t>
                      </a:r>
                      <a:endParaRPr lang="en-GB" dirty="0"/>
                    </a:p>
                  </a:txBody>
                  <a:tcPr marL="121920" marR="121920">
                    <a:solidFill>
                      <a:schemeClr val="accent2">
                        <a:lumMod val="40000"/>
                        <a:lumOff val="60000"/>
                      </a:schemeClr>
                    </a:solidFill>
                  </a:tcPr>
                </a:tc>
                <a:tc>
                  <a:txBody>
                    <a:bodyPr/>
                    <a:lstStyle/>
                    <a:p>
                      <a:endParaRPr lang="en-GB" dirty="0"/>
                    </a:p>
                  </a:txBody>
                  <a:tcPr marL="121920" marR="121920">
                    <a:solidFill>
                      <a:schemeClr val="bg1"/>
                    </a:solidFill>
                  </a:tcPr>
                </a:tc>
                <a:tc>
                  <a:txBody>
                    <a:bodyPr/>
                    <a:lstStyle/>
                    <a:p>
                      <a:r>
                        <a:rPr lang="en-GB" dirty="0" smtClean="0"/>
                        <a:t>       710 </a:t>
                      </a:r>
                    </a:p>
                    <a:p>
                      <a:r>
                        <a:rPr lang="en-GB" dirty="0" smtClean="0"/>
                        <a:t>   (14.98)</a:t>
                      </a:r>
                      <a:endParaRPr lang="en-GB" dirty="0"/>
                    </a:p>
                  </a:txBody>
                  <a:tcPr marL="121920" marR="121920">
                    <a:solidFill>
                      <a:schemeClr val="accent3">
                        <a:lumMod val="40000"/>
                        <a:lumOff val="60000"/>
                      </a:schemeClr>
                    </a:solidFill>
                  </a:tcPr>
                </a:tc>
                <a:tc>
                  <a:txBody>
                    <a:bodyPr/>
                    <a:lstStyle/>
                    <a:p>
                      <a:endParaRPr lang="en-GB" dirty="0"/>
                    </a:p>
                  </a:txBody>
                  <a:tcPr marL="121920" marR="121920">
                    <a:solidFill>
                      <a:schemeClr val="bg1"/>
                    </a:solidFill>
                  </a:tcPr>
                </a:tc>
              </a:tr>
              <a:tr h="370840">
                <a:tc>
                  <a:txBody>
                    <a:bodyPr/>
                    <a:lstStyle/>
                    <a:p>
                      <a:r>
                        <a:rPr lang="en-GB" sz="1600" b="1" dirty="0" smtClean="0"/>
                        <a:t>Any GI</a:t>
                      </a:r>
                      <a:endParaRPr lang="en-GB" sz="1600" b="1" dirty="0"/>
                    </a:p>
                  </a:txBody>
                  <a:tcPr marL="121920" marR="121920"/>
                </a:tc>
                <a:tc>
                  <a:txBody>
                    <a:bodyPr/>
                    <a:lstStyle/>
                    <a:p>
                      <a:r>
                        <a:rPr lang="en-GB" dirty="0" smtClean="0"/>
                        <a:t>      1855</a:t>
                      </a:r>
                    </a:p>
                    <a:p>
                      <a:r>
                        <a:rPr lang="en-GB" dirty="0" smtClean="0"/>
                        <a:t>     (42.39)</a:t>
                      </a:r>
                      <a:endParaRPr lang="en-GB" dirty="0"/>
                    </a:p>
                  </a:txBody>
                  <a:tcPr marL="121920" marR="121920">
                    <a:solidFill>
                      <a:schemeClr val="accent2">
                        <a:lumMod val="60000"/>
                        <a:lumOff val="40000"/>
                      </a:schemeClr>
                    </a:solidFill>
                  </a:tcPr>
                </a:tc>
                <a:tc>
                  <a:txBody>
                    <a:bodyPr/>
                    <a:lstStyle/>
                    <a:p>
                      <a:endParaRPr lang="en-GB" dirty="0"/>
                    </a:p>
                  </a:txBody>
                  <a:tcPr marL="121920" marR="121920">
                    <a:solidFill>
                      <a:schemeClr val="bg1"/>
                    </a:solidFill>
                  </a:tcPr>
                </a:tc>
                <a:tc>
                  <a:txBody>
                    <a:bodyPr/>
                    <a:lstStyle/>
                    <a:p>
                      <a:r>
                        <a:rPr lang="en-GB" dirty="0" smtClean="0"/>
                        <a:t>      1785 </a:t>
                      </a:r>
                    </a:p>
                    <a:p>
                      <a:r>
                        <a:rPr lang="en-GB" dirty="0" smtClean="0"/>
                        <a:t>    (37.65)</a:t>
                      </a:r>
                      <a:endParaRPr lang="en-GB" dirty="0"/>
                    </a:p>
                  </a:txBody>
                  <a:tcPr marL="121920" marR="121920">
                    <a:solidFill>
                      <a:schemeClr val="accent3">
                        <a:lumMod val="60000"/>
                        <a:lumOff val="40000"/>
                      </a:schemeClr>
                    </a:solidFill>
                  </a:tcPr>
                </a:tc>
                <a:tc>
                  <a:txBody>
                    <a:bodyPr/>
                    <a:lstStyle/>
                    <a:p>
                      <a:endParaRPr lang="en-GB" dirty="0"/>
                    </a:p>
                  </a:txBody>
                  <a:tcPr marL="121920" marR="121920">
                    <a:solidFill>
                      <a:schemeClr val="bg1"/>
                    </a:solidFill>
                  </a:tcPr>
                </a:tc>
              </a:tr>
              <a:tr h="370840">
                <a:tc>
                  <a:txBody>
                    <a:bodyPr/>
                    <a:lstStyle/>
                    <a:p>
                      <a:r>
                        <a:rPr lang="en-GB" sz="1600" b="1" dirty="0" smtClean="0"/>
                        <a:t>Dyspepsia</a:t>
                      </a:r>
                      <a:endParaRPr lang="en-GB" sz="1600" b="1" dirty="0"/>
                    </a:p>
                  </a:txBody>
                  <a:tcPr marL="121920" marR="121920"/>
                </a:tc>
                <a:tc>
                  <a:txBody>
                    <a:bodyPr/>
                    <a:lstStyle/>
                    <a:p>
                      <a:r>
                        <a:rPr lang="en-GB" dirty="0" smtClean="0"/>
                        <a:t>     1230 </a:t>
                      </a:r>
                    </a:p>
                    <a:p>
                      <a:r>
                        <a:rPr lang="en-GB" dirty="0" smtClean="0"/>
                        <a:t>     (28.11)</a:t>
                      </a:r>
                      <a:endParaRPr lang="en-GB" dirty="0"/>
                    </a:p>
                  </a:txBody>
                  <a:tcPr marL="121920" marR="121920">
                    <a:solidFill>
                      <a:schemeClr val="accent2">
                        <a:lumMod val="40000"/>
                        <a:lumOff val="60000"/>
                      </a:schemeClr>
                    </a:solidFill>
                  </a:tcPr>
                </a:tc>
                <a:tc>
                  <a:txBody>
                    <a:bodyPr/>
                    <a:lstStyle/>
                    <a:p>
                      <a:endParaRPr lang="en-GB" dirty="0"/>
                    </a:p>
                  </a:txBody>
                  <a:tcPr marL="121920" marR="121920">
                    <a:solidFill>
                      <a:schemeClr val="bg1"/>
                    </a:solidFill>
                  </a:tcPr>
                </a:tc>
                <a:tc>
                  <a:txBody>
                    <a:bodyPr/>
                    <a:lstStyle/>
                    <a:p>
                      <a:r>
                        <a:rPr lang="en-GB" dirty="0" smtClean="0"/>
                        <a:t>     1037 </a:t>
                      </a:r>
                    </a:p>
                    <a:p>
                      <a:r>
                        <a:rPr lang="en-GB" dirty="0" smtClean="0"/>
                        <a:t>    (21.87)</a:t>
                      </a:r>
                      <a:endParaRPr lang="en-GB" dirty="0"/>
                    </a:p>
                  </a:txBody>
                  <a:tcPr marL="121920" marR="121920">
                    <a:solidFill>
                      <a:schemeClr val="accent3">
                        <a:lumMod val="40000"/>
                        <a:lumOff val="60000"/>
                      </a:schemeClr>
                    </a:solidFill>
                  </a:tcPr>
                </a:tc>
                <a:tc>
                  <a:txBody>
                    <a:bodyPr/>
                    <a:lstStyle/>
                    <a:p>
                      <a:endParaRPr lang="en-GB" dirty="0"/>
                    </a:p>
                  </a:txBody>
                  <a:tcPr marL="121920" marR="121920">
                    <a:solidFill>
                      <a:schemeClr val="bg1"/>
                    </a:solidFill>
                  </a:tcPr>
                </a:tc>
              </a:tr>
            </a:tbl>
          </a:graphicData>
        </a:graphic>
      </p:graphicFrame>
      <p:sp>
        <p:nvSpPr>
          <p:cNvPr id="3" name="Footer Placeholder 2"/>
          <p:cNvSpPr>
            <a:spLocks noGrp="1"/>
          </p:cNvSpPr>
          <p:nvPr>
            <p:ph type="ftr" sz="quarter" idx="9"/>
          </p:nvPr>
        </p:nvSpPr>
        <p:spPr/>
        <p:txBody>
          <a:bodyPr/>
          <a:lstStyle/>
          <a:p>
            <a:pPr lvl="0"/>
            <a:r>
              <a:rPr lang="en-US" dirty="0" smtClean="0"/>
              <a:t>(C) Stephen Senn 2015</a:t>
            </a:r>
            <a:endParaRPr lang="en-US" dirty="0"/>
          </a:p>
        </p:txBody>
      </p:sp>
      <p:sp>
        <p:nvSpPr>
          <p:cNvPr id="5" name="Slide Number Placeholder 4"/>
          <p:cNvSpPr>
            <a:spLocks noGrp="1"/>
          </p:cNvSpPr>
          <p:nvPr>
            <p:ph type="sldNum" sz="quarter" idx="8"/>
          </p:nvPr>
        </p:nvSpPr>
        <p:spPr/>
        <p:txBody>
          <a:bodyPr/>
          <a:lstStyle/>
          <a:p>
            <a:pPr lvl="0"/>
            <a:fld id="{AD159768-E1A1-4FF5-BA78-935F45FBCDA5}" type="slidenum">
              <a:rPr lang="en-GB" smtClean="0"/>
              <a:t>28</a:t>
            </a:fld>
            <a:endParaRPr lang="en-GB" dirty="0"/>
          </a:p>
        </p:txBody>
      </p:sp>
    </p:spTree>
    <p:extLst>
      <p:ext uri="{BB962C8B-B14F-4D97-AF65-F5344CB8AC3E}">
        <p14:creationId xmlns:p14="http://schemas.microsoft.com/office/powerpoint/2010/main" val="3891473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Deviances and P-Values</a:t>
            </a:r>
            <a:br>
              <a:rPr lang="en-GB" b="1" dirty="0" smtClean="0">
                <a:solidFill>
                  <a:schemeClr val="tx2"/>
                </a:solidFill>
              </a:rPr>
            </a:br>
            <a:r>
              <a:rPr lang="en-GB" sz="3200" b="1" dirty="0" smtClean="0">
                <a:solidFill>
                  <a:schemeClr val="tx2"/>
                </a:solidFill>
              </a:rPr>
              <a:t>Lumiracoxib only fitting Sub-study</a:t>
            </a:r>
            <a:endParaRPr lang="en-GB" sz="3200" b="1" dirty="0">
              <a:solidFill>
                <a:schemeClr val="tx2"/>
              </a:solidFill>
            </a:endParaRPr>
          </a:p>
        </p:txBody>
      </p:sp>
      <p:graphicFrame>
        <p:nvGraphicFramePr>
          <p:cNvPr id="4" name="Table Placeholder 3"/>
          <p:cNvGraphicFramePr>
            <a:graphicFrameLocks noGrp="1"/>
          </p:cNvGraphicFramePr>
          <p:nvPr>
            <p:ph type="tbl" idx="1"/>
            <p:extLst>
              <p:ext uri="{D42A27DB-BD31-4B8C-83A1-F6EECF244321}">
                <p14:modId xmlns:p14="http://schemas.microsoft.com/office/powerpoint/2010/main" val="2203392314"/>
              </p:ext>
            </p:extLst>
          </p:nvPr>
        </p:nvGraphicFramePr>
        <p:xfrm>
          <a:off x="2935290" y="1981200"/>
          <a:ext cx="6521083" cy="3403600"/>
        </p:xfrm>
        <a:graphic>
          <a:graphicData uri="http://schemas.openxmlformats.org/drawingml/2006/table">
            <a:tbl>
              <a:tblPr firstRow="1" bandRow="1">
                <a:tableStyleId>{5C22544A-7EE6-4342-B048-85BDC9FD1C3A}</a:tableStyleId>
              </a:tblPr>
              <a:tblGrid>
                <a:gridCol w="2301280"/>
                <a:gridCol w="1999787"/>
                <a:gridCol w="2220016"/>
              </a:tblGrid>
              <a:tr h="370840">
                <a:tc>
                  <a:txBody>
                    <a:bodyPr/>
                    <a:lstStyle/>
                    <a:p>
                      <a:endParaRPr lang="en-GB" dirty="0"/>
                    </a:p>
                  </a:txBody>
                  <a:tcPr marL="121920" marR="121920"/>
                </a:tc>
                <a:tc gridSpan="2">
                  <a:txBody>
                    <a:bodyPr/>
                    <a:lstStyle/>
                    <a:p>
                      <a:pPr algn="ctr"/>
                      <a:r>
                        <a:rPr lang="en-GB" sz="2000" dirty="0" smtClean="0"/>
                        <a:t>Statistic</a:t>
                      </a:r>
                    </a:p>
                    <a:p>
                      <a:pPr algn="ctr"/>
                      <a:endParaRPr lang="en-GB" sz="2000" dirty="0" smtClean="0"/>
                    </a:p>
                  </a:txBody>
                  <a:tcPr marL="121920" marR="121920">
                    <a:solidFill>
                      <a:schemeClr val="accent1"/>
                    </a:solidFill>
                  </a:tcPr>
                </a:tc>
                <a:tc hMerge="1">
                  <a:txBody>
                    <a:bodyPr/>
                    <a:lstStyle/>
                    <a:p>
                      <a:pPr algn="ctr"/>
                      <a:endParaRPr lang="en-GB" sz="2000" dirty="0" smtClean="0"/>
                    </a:p>
                  </a:txBody>
                  <a:tcPr>
                    <a:solidFill>
                      <a:schemeClr val="accent1"/>
                    </a:solidFill>
                  </a:tcPr>
                </a:tc>
              </a:tr>
              <a:tr h="370840">
                <a:tc>
                  <a:txBody>
                    <a:bodyPr/>
                    <a:lstStyle/>
                    <a:p>
                      <a:r>
                        <a:rPr lang="en-GB" b="1" dirty="0" smtClean="0"/>
                        <a:t>Outcome</a:t>
                      </a:r>
                    </a:p>
                    <a:p>
                      <a:r>
                        <a:rPr lang="en-GB" b="1" dirty="0" smtClean="0"/>
                        <a:t>Variables</a:t>
                      </a:r>
                      <a:endParaRPr lang="en-GB" b="1" dirty="0"/>
                    </a:p>
                  </a:txBody>
                  <a:tcPr marL="121920" marR="121920">
                    <a:solidFill>
                      <a:schemeClr val="accent1">
                        <a:lumMod val="60000"/>
                        <a:lumOff val="40000"/>
                      </a:schemeClr>
                    </a:solidFill>
                  </a:tcPr>
                </a:tc>
                <a:tc>
                  <a:txBody>
                    <a:bodyPr/>
                    <a:lstStyle/>
                    <a:p>
                      <a:r>
                        <a:rPr lang="en-GB" b="1" dirty="0" smtClean="0">
                          <a:solidFill>
                            <a:schemeClr val="bg1"/>
                          </a:solidFill>
                        </a:rPr>
                        <a:t>Deviance</a:t>
                      </a:r>
                    </a:p>
                  </a:txBody>
                  <a:tcPr marL="121920" marR="121920">
                    <a:solidFill>
                      <a:schemeClr val="bg2">
                        <a:lumMod val="50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b="1" dirty="0" smtClean="0">
                          <a:solidFill>
                            <a:schemeClr val="bg1"/>
                          </a:solidFill>
                        </a:rPr>
                        <a:t>P-Value</a:t>
                      </a:r>
                      <a:endParaRPr lang="en-GB" b="1" dirty="0">
                        <a:solidFill>
                          <a:schemeClr val="bg1"/>
                        </a:solidFill>
                      </a:endParaRPr>
                    </a:p>
                  </a:txBody>
                  <a:tcPr marL="121920" marR="121920">
                    <a:solidFill>
                      <a:schemeClr val="accent6"/>
                    </a:solidFill>
                  </a:tcPr>
                </a:tc>
              </a:tr>
              <a:tr h="370840">
                <a:tc>
                  <a:txBody>
                    <a:bodyPr/>
                    <a:lstStyle/>
                    <a:p>
                      <a:r>
                        <a:rPr lang="en-GB" sz="1600" b="1" dirty="0" smtClean="0"/>
                        <a:t>Total of discontinuations</a:t>
                      </a:r>
                      <a:endParaRPr lang="en-GB" sz="1600" b="1" dirty="0"/>
                    </a:p>
                  </a:txBody>
                  <a:tcPr marL="121920" marR="121920"/>
                </a:tc>
                <a:tc>
                  <a:txBody>
                    <a:bodyPr/>
                    <a:lstStyle/>
                    <a:p>
                      <a:r>
                        <a:rPr lang="en-GB" dirty="0" smtClean="0"/>
                        <a:t>     13.61</a:t>
                      </a:r>
                      <a:endParaRPr lang="en-GB" dirty="0"/>
                    </a:p>
                  </a:txBody>
                  <a:tcPr marL="121920" marR="121920">
                    <a:solidFill>
                      <a:schemeClr val="bg2">
                        <a:lumMod val="90000"/>
                      </a:schemeClr>
                    </a:solidFill>
                  </a:tcPr>
                </a:tc>
                <a:tc>
                  <a:txBody>
                    <a:bodyPr/>
                    <a:lstStyle/>
                    <a:p>
                      <a:r>
                        <a:rPr lang="en-GB" dirty="0" smtClean="0"/>
                        <a:t>        </a:t>
                      </a:r>
                      <a:r>
                        <a:rPr lang="en-GB" baseline="0" dirty="0" smtClean="0"/>
                        <a:t> </a:t>
                      </a:r>
                      <a:r>
                        <a:rPr lang="en-GB" dirty="0" smtClean="0"/>
                        <a:t>0.0002</a:t>
                      </a:r>
                      <a:endParaRPr lang="en-GB" dirty="0"/>
                    </a:p>
                  </a:txBody>
                  <a:tcPr marL="121920" marR="121920">
                    <a:solidFill>
                      <a:schemeClr val="accent6">
                        <a:lumMod val="20000"/>
                        <a:lumOff val="80000"/>
                      </a:schemeClr>
                    </a:solidFill>
                  </a:tcPr>
                </a:tc>
              </a:tr>
              <a:tr h="370840">
                <a:tc>
                  <a:txBody>
                    <a:bodyPr/>
                    <a:lstStyle/>
                    <a:p>
                      <a:r>
                        <a:rPr lang="en-GB" sz="1600" b="1" dirty="0" smtClean="0"/>
                        <a:t>CV events</a:t>
                      </a:r>
                      <a:endParaRPr lang="en-GB" sz="1600" b="1" dirty="0"/>
                    </a:p>
                  </a:txBody>
                  <a:tcPr marL="121920" marR="121920"/>
                </a:tc>
                <a:tc>
                  <a:txBody>
                    <a:bodyPr/>
                    <a:lstStyle/>
                    <a:p>
                      <a:r>
                        <a:rPr lang="en-GB" dirty="0" smtClean="0"/>
                        <a:t>       2.92</a:t>
                      </a:r>
                      <a:endParaRPr lang="en-GB" dirty="0"/>
                    </a:p>
                  </a:txBody>
                  <a:tcPr marL="121920" marR="121920">
                    <a:solidFill>
                      <a:schemeClr val="bg2">
                        <a:lumMod val="75000"/>
                      </a:schemeClr>
                    </a:solidFill>
                  </a:tcPr>
                </a:tc>
                <a:tc>
                  <a:txBody>
                    <a:bodyPr/>
                    <a:lstStyle/>
                    <a:p>
                      <a:r>
                        <a:rPr lang="en-GB" dirty="0" smtClean="0"/>
                        <a:t>          0.09</a:t>
                      </a:r>
                      <a:endParaRPr lang="en-GB" dirty="0"/>
                    </a:p>
                  </a:txBody>
                  <a:tcPr marL="121920" marR="121920">
                    <a:solidFill>
                      <a:schemeClr val="accent6">
                        <a:lumMod val="60000"/>
                        <a:lumOff val="40000"/>
                      </a:schemeClr>
                    </a:solidFill>
                  </a:tcPr>
                </a:tc>
              </a:tr>
              <a:tr h="370840">
                <a:tc>
                  <a:txBody>
                    <a:bodyPr/>
                    <a:lstStyle/>
                    <a:p>
                      <a:r>
                        <a:rPr lang="en-GB" sz="1600" b="1" dirty="0" smtClean="0"/>
                        <a:t>At least one AE</a:t>
                      </a:r>
                      <a:endParaRPr lang="en-GB" sz="1600" b="1" dirty="0"/>
                    </a:p>
                  </a:txBody>
                  <a:tcPr marL="121920" marR="121920"/>
                </a:tc>
                <a:tc>
                  <a:txBody>
                    <a:bodyPr/>
                    <a:lstStyle/>
                    <a:p>
                      <a:r>
                        <a:rPr lang="en-GB" dirty="0" smtClean="0"/>
                        <a:t>       1.73</a:t>
                      </a:r>
                      <a:endParaRPr lang="en-GB" dirty="0"/>
                    </a:p>
                  </a:txBody>
                  <a:tcPr marL="121920" marR="121920">
                    <a:solidFill>
                      <a:schemeClr val="bg2">
                        <a:lumMod val="90000"/>
                      </a:schemeClr>
                    </a:solidFill>
                  </a:tcPr>
                </a:tc>
                <a:tc>
                  <a:txBody>
                    <a:bodyPr/>
                    <a:lstStyle/>
                    <a:p>
                      <a:r>
                        <a:rPr lang="en-GB" dirty="0" smtClean="0"/>
                        <a:t>          0.19</a:t>
                      </a:r>
                      <a:endParaRPr lang="en-GB" dirty="0"/>
                    </a:p>
                  </a:txBody>
                  <a:tcPr marL="121920" marR="121920">
                    <a:solidFill>
                      <a:schemeClr val="accent6">
                        <a:lumMod val="20000"/>
                        <a:lumOff val="80000"/>
                      </a:schemeClr>
                    </a:solidFill>
                  </a:tcPr>
                </a:tc>
              </a:tr>
              <a:tr h="370840">
                <a:tc>
                  <a:txBody>
                    <a:bodyPr/>
                    <a:lstStyle/>
                    <a:p>
                      <a:r>
                        <a:rPr lang="en-GB" sz="1600" b="1" dirty="0" smtClean="0"/>
                        <a:t>Any GI</a:t>
                      </a:r>
                      <a:endParaRPr lang="en-GB" sz="1600" b="1" dirty="0"/>
                    </a:p>
                  </a:txBody>
                  <a:tcPr marL="121920" marR="121920"/>
                </a:tc>
                <a:tc>
                  <a:txBody>
                    <a:bodyPr/>
                    <a:lstStyle/>
                    <a:p>
                      <a:r>
                        <a:rPr lang="en-GB" dirty="0" smtClean="0"/>
                        <a:t>     21.31</a:t>
                      </a:r>
                      <a:endParaRPr lang="en-GB" dirty="0"/>
                    </a:p>
                  </a:txBody>
                  <a:tcPr marL="121920" marR="121920">
                    <a:solidFill>
                      <a:schemeClr val="bg2">
                        <a:lumMod val="75000"/>
                      </a:schemeClr>
                    </a:solidFill>
                  </a:tcPr>
                </a:tc>
                <a:tc>
                  <a:txBody>
                    <a:bodyPr/>
                    <a:lstStyle/>
                    <a:p>
                      <a:r>
                        <a:rPr lang="en-GB" dirty="0" smtClean="0"/>
                        <a:t>        &lt;0.0001</a:t>
                      </a:r>
                      <a:endParaRPr lang="en-GB" dirty="0"/>
                    </a:p>
                  </a:txBody>
                  <a:tcPr marL="121920" marR="121920">
                    <a:solidFill>
                      <a:schemeClr val="accent6">
                        <a:lumMod val="60000"/>
                        <a:lumOff val="40000"/>
                      </a:schemeClr>
                    </a:solidFill>
                  </a:tcPr>
                </a:tc>
              </a:tr>
              <a:tr h="370840">
                <a:tc>
                  <a:txBody>
                    <a:bodyPr/>
                    <a:lstStyle/>
                    <a:p>
                      <a:r>
                        <a:rPr lang="en-GB" sz="1600" b="1" dirty="0" smtClean="0"/>
                        <a:t>Dyspepsia</a:t>
                      </a:r>
                      <a:endParaRPr lang="en-GB" sz="1600" b="1" dirty="0"/>
                    </a:p>
                  </a:txBody>
                  <a:tcPr marL="121920" marR="121920"/>
                </a:tc>
                <a:tc>
                  <a:txBody>
                    <a:bodyPr/>
                    <a:lstStyle/>
                    <a:p>
                      <a:r>
                        <a:rPr lang="en-GB" dirty="0" smtClean="0"/>
                        <a:t>     47.34</a:t>
                      </a:r>
                      <a:endParaRPr lang="en-GB" dirty="0"/>
                    </a:p>
                  </a:txBody>
                  <a:tcPr marL="121920" marR="121920">
                    <a:solidFill>
                      <a:schemeClr val="bg2">
                        <a:lumMod val="90000"/>
                      </a:schemeClr>
                    </a:solidFill>
                  </a:tcPr>
                </a:tc>
                <a:tc>
                  <a:txBody>
                    <a:bodyPr/>
                    <a:lstStyle/>
                    <a:p>
                      <a:r>
                        <a:rPr lang="en-GB" dirty="0" smtClean="0"/>
                        <a:t>       &lt; 0.0001</a:t>
                      </a:r>
                      <a:endParaRPr lang="en-GB" dirty="0"/>
                    </a:p>
                  </a:txBody>
                  <a:tcPr marL="121920" marR="121920">
                    <a:solidFill>
                      <a:schemeClr val="accent6">
                        <a:lumMod val="20000"/>
                        <a:lumOff val="80000"/>
                      </a:schemeClr>
                    </a:solidFill>
                  </a:tcPr>
                </a:tc>
              </a:tr>
            </a:tbl>
          </a:graphicData>
        </a:graphic>
      </p:graphicFrame>
      <p:sp>
        <p:nvSpPr>
          <p:cNvPr id="3" name="Footer Placeholder 2"/>
          <p:cNvSpPr>
            <a:spLocks noGrp="1"/>
          </p:cNvSpPr>
          <p:nvPr>
            <p:ph type="ftr" sz="quarter" idx="9"/>
          </p:nvPr>
        </p:nvSpPr>
        <p:spPr/>
        <p:txBody>
          <a:bodyPr/>
          <a:lstStyle/>
          <a:p>
            <a:pPr lvl="0"/>
            <a:r>
              <a:rPr lang="en-US" dirty="0" smtClean="0"/>
              <a:t>(C) Stephen Senn 2015</a:t>
            </a:r>
            <a:endParaRPr lang="en-US" dirty="0"/>
          </a:p>
        </p:txBody>
      </p:sp>
      <p:sp>
        <p:nvSpPr>
          <p:cNvPr id="5" name="Slide Number Placeholder 4"/>
          <p:cNvSpPr>
            <a:spLocks noGrp="1"/>
          </p:cNvSpPr>
          <p:nvPr>
            <p:ph type="sldNum" sz="quarter" idx="8"/>
          </p:nvPr>
        </p:nvSpPr>
        <p:spPr/>
        <p:txBody>
          <a:bodyPr/>
          <a:lstStyle/>
          <a:p>
            <a:pPr lvl="0"/>
            <a:fld id="{AD159768-E1A1-4FF5-BA78-935F45FBCDA5}" type="slidenum">
              <a:rPr lang="en-GB" smtClean="0"/>
              <a:t>29</a:t>
            </a:fld>
            <a:endParaRPr lang="en-GB" dirty="0"/>
          </a:p>
        </p:txBody>
      </p:sp>
    </p:spTree>
    <p:extLst>
      <p:ext uri="{BB962C8B-B14F-4D97-AF65-F5344CB8AC3E}">
        <p14:creationId xmlns:p14="http://schemas.microsoft.com/office/powerpoint/2010/main" val="1272291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a:t>
            </a:r>
            <a:endParaRPr lang="en-GB" dirty="0"/>
          </a:p>
        </p:txBody>
      </p:sp>
      <p:sp>
        <p:nvSpPr>
          <p:cNvPr id="3" name="Footer Placeholder 2"/>
          <p:cNvSpPr>
            <a:spLocks noGrp="1"/>
          </p:cNvSpPr>
          <p:nvPr>
            <p:ph type="ftr" sz="quarter" idx="11"/>
          </p:nvPr>
        </p:nvSpPr>
        <p:spPr/>
        <p:txBody>
          <a:bodyPr/>
          <a:lstStyle/>
          <a:p>
            <a:r>
              <a:rPr lang="en-GB" dirty="0" smtClean="0"/>
              <a:t>(C) Stephen Senn 2015</a:t>
            </a:r>
            <a:endParaRPr lang="en-GB" dirty="0"/>
          </a:p>
        </p:txBody>
      </p:sp>
      <p:sp>
        <p:nvSpPr>
          <p:cNvPr id="4" name="Slide Number Placeholder 3"/>
          <p:cNvSpPr>
            <a:spLocks noGrp="1"/>
          </p:cNvSpPr>
          <p:nvPr>
            <p:ph type="sldNum" sz="quarter" idx="12"/>
          </p:nvPr>
        </p:nvSpPr>
        <p:spPr/>
        <p:txBody>
          <a:bodyPr/>
          <a:lstStyle/>
          <a:p>
            <a:fld id="{A31427DD-6F30-4754-A642-98538026708B}" type="slidenum">
              <a:rPr lang="en-GB" smtClean="0"/>
              <a:t>3</a:t>
            </a:fld>
            <a:endParaRPr lang="en-GB" dirty="0"/>
          </a:p>
        </p:txBody>
      </p:sp>
      <p:sp>
        <p:nvSpPr>
          <p:cNvPr id="5" name="TextBox 4"/>
          <p:cNvSpPr txBox="1"/>
          <p:nvPr/>
        </p:nvSpPr>
        <p:spPr>
          <a:xfrm>
            <a:off x="432261" y="1745673"/>
            <a:ext cx="11039302" cy="4154984"/>
          </a:xfrm>
          <a:prstGeom prst="rect">
            <a:avLst/>
          </a:prstGeom>
          <a:noFill/>
        </p:spPr>
        <p:txBody>
          <a:bodyPr wrap="square" rtlCol="0">
            <a:spAutoFit/>
          </a:bodyPr>
          <a:lstStyle/>
          <a:p>
            <a:r>
              <a:rPr lang="en-GB" sz="2400" dirty="0" smtClean="0"/>
              <a:t>I am unsure as to how much you actually know about randomisation in clinical trials, so I am going to give some practical background on this and give you some examples.</a:t>
            </a:r>
          </a:p>
          <a:p>
            <a:endParaRPr lang="en-GB" sz="2400" dirty="0"/>
          </a:p>
          <a:p>
            <a:r>
              <a:rPr lang="en-GB" sz="2400" dirty="0" smtClean="0"/>
              <a:t>There is not much in the way of theory in these but this will give you some feel for the real world of clinical trials</a:t>
            </a:r>
          </a:p>
          <a:p>
            <a:endParaRPr lang="en-GB" sz="2400" dirty="0"/>
          </a:p>
          <a:p>
            <a:r>
              <a:rPr lang="en-GB" sz="2400" dirty="0" smtClean="0"/>
              <a:t>However the practice is important because it is in ignoring the practice that critics have gone astray</a:t>
            </a:r>
          </a:p>
          <a:p>
            <a:endParaRPr lang="en-GB" sz="2400" dirty="0"/>
          </a:p>
          <a:p>
            <a:r>
              <a:rPr lang="en-GB" sz="2400" dirty="0" smtClean="0"/>
              <a:t>The second part will be very different. I am going to cover some of the theory of randomisation</a:t>
            </a:r>
            <a:endParaRPr lang="en-GB" sz="2400" dirty="0"/>
          </a:p>
        </p:txBody>
      </p:sp>
    </p:spTree>
    <p:extLst>
      <p:ext uri="{BB962C8B-B14F-4D97-AF65-F5344CB8AC3E}">
        <p14:creationId xmlns:p14="http://schemas.microsoft.com/office/powerpoint/2010/main" val="9834751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Is it a between-centre difference?</a:t>
            </a:r>
            <a:endParaRPr lang="en-GB" b="1" dirty="0">
              <a:solidFill>
                <a:schemeClr val="tx2"/>
              </a:solidFill>
            </a:endParaRPr>
          </a:p>
        </p:txBody>
      </p:sp>
      <p:sp>
        <p:nvSpPr>
          <p:cNvPr id="4" name="Content Placeholder 3"/>
          <p:cNvSpPr>
            <a:spLocks noGrp="1"/>
          </p:cNvSpPr>
          <p:nvPr>
            <p:ph idx="1"/>
          </p:nvPr>
        </p:nvSpPr>
        <p:spPr/>
        <p:txBody>
          <a:bodyPr/>
          <a:lstStyle/>
          <a:p>
            <a:r>
              <a:rPr lang="en-GB" dirty="0" smtClean="0"/>
              <a:t>TARGET had 18,224 patients in 849 centres</a:t>
            </a:r>
          </a:p>
          <a:p>
            <a:r>
              <a:rPr lang="en-GB" dirty="0" smtClean="0"/>
              <a:t>Centre size varied from 12 to 167 patients with an average of 22 </a:t>
            </a:r>
          </a:p>
          <a:p>
            <a:r>
              <a:rPr lang="en-GB" dirty="0" smtClean="0"/>
              <a:t> However the deviance at outcome for sub-study amongst lumiracoxib for discontinuation is 37.4 and for dyspepsia is 16.8 and these are not easily explained as being due to </a:t>
            </a:r>
            <a:r>
              <a:rPr lang="en-GB" i="1" dirty="0" smtClean="0"/>
              <a:t>random differences</a:t>
            </a:r>
            <a:r>
              <a:rPr lang="en-GB" dirty="0" smtClean="0"/>
              <a:t> between centres</a:t>
            </a:r>
            <a:endParaRPr lang="en-GB" dirty="0"/>
          </a:p>
        </p:txBody>
      </p:sp>
      <p:sp>
        <p:nvSpPr>
          <p:cNvPr id="3" name="Footer Placeholder 2"/>
          <p:cNvSpPr>
            <a:spLocks noGrp="1"/>
          </p:cNvSpPr>
          <p:nvPr>
            <p:ph type="ftr" sz="quarter" idx="4294967295"/>
          </p:nvPr>
        </p:nvSpPr>
        <p:spPr>
          <a:xfrm>
            <a:off x="4165605" y="6356352"/>
            <a:ext cx="3860804" cy="365129"/>
          </a:xfrm>
          <a:prstGeom prst="rect">
            <a:avLst/>
          </a:prstGeom>
        </p:spPr>
        <p:txBody>
          <a:bodyPr/>
          <a:lstStyle/>
          <a:p>
            <a:pPr lvl="0"/>
            <a:r>
              <a:rPr lang="en-GB" dirty="0" smtClean="0"/>
              <a:t>(C) Stephen Senn 2015</a:t>
            </a:r>
            <a:endParaRPr lang="en-GB" dirty="0"/>
          </a:p>
        </p:txBody>
      </p:sp>
      <p:sp>
        <p:nvSpPr>
          <p:cNvPr id="5" name="Slide Number Placeholder 4"/>
          <p:cNvSpPr>
            <a:spLocks noGrp="1"/>
          </p:cNvSpPr>
          <p:nvPr>
            <p:ph type="sldNum" sz="quarter" idx="4294967295"/>
          </p:nvPr>
        </p:nvSpPr>
        <p:spPr>
          <a:xfrm>
            <a:off x="8737604" y="6356352"/>
            <a:ext cx="2844795" cy="365129"/>
          </a:xfrm>
          <a:prstGeom prst="rect">
            <a:avLst/>
          </a:prstGeom>
        </p:spPr>
        <p:txBody>
          <a:bodyPr/>
          <a:lstStyle/>
          <a:p>
            <a:pPr lvl="0"/>
            <a:fld id="{C59B86C3-8818-44AC-B5AE-F0257456614F}" type="slidenum">
              <a:rPr lang="en-GB" smtClean="0"/>
              <a:t>30</a:t>
            </a:fld>
            <a:endParaRPr lang="en-GB" dirty="0"/>
          </a:p>
        </p:txBody>
      </p:sp>
    </p:spTree>
    <p:extLst>
      <p:ext uri="{BB962C8B-B14F-4D97-AF65-F5344CB8AC3E}">
        <p14:creationId xmlns:p14="http://schemas.microsoft.com/office/powerpoint/2010/main" val="2679746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r>
              <a:rPr lang="en-GB" b="1" dirty="0" smtClean="0">
                <a:solidFill>
                  <a:schemeClr val="tx2"/>
                </a:solidFill>
              </a:rPr>
              <a:t>A Simple Model</a:t>
            </a:r>
            <a:endParaRPr lang="en-GB" b="1" dirty="0">
              <a:solidFill>
                <a:schemeClr val="tx2"/>
              </a:solidFill>
            </a:endParaRPr>
          </a:p>
        </p:txBody>
      </p:sp>
      <mc:AlternateContent xmlns:mc="http://schemas.openxmlformats.org/markup-compatibility/2006" xmlns:a14="http://schemas.microsoft.com/office/drawing/2010/main">
        <mc:Choice Requires="a14">
          <p:sp>
            <p:nvSpPr>
              <p:cNvPr id="5" name="TextBox 4"/>
              <p:cNvSpPr txBox="1"/>
              <p:nvPr/>
            </p:nvSpPr>
            <p:spPr>
              <a:xfrm>
                <a:off x="1199456" y="1340768"/>
                <a:ext cx="8736971" cy="1949893"/>
              </a:xfrm>
              <a:prstGeom prst="rect">
                <a:avLst/>
              </a:prstGeom>
              <a:noFill/>
            </p:spPr>
            <p:txBody>
              <a:bodyPr wrap="square" rtlCol="0">
                <a:spAutoFit/>
              </a:bodyPr>
              <a:lstStyle/>
              <a:p>
                <a:r>
                  <a:rPr lang="en-GB" dirty="0" smtClean="0"/>
                  <a:t>An unrealistic balanced trial</a:t>
                </a:r>
              </a:p>
              <a:p>
                <a:r>
                  <a:rPr lang="en-GB" dirty="0" smtClean="0"/>
                  <a:t> </a:t>
                </a:r>
                <a14:m>
                  <m:oMath xmlns:m="http://schemas.openxmlformats.org/officeDocument/2006/math">
                    <m:r>
                      <a:rPr lang="en-GB" b="0" i="1" smtClean="0">
                        <a:latin typeface="Cambria Math"/>
                      </a:rPr>
                      <m:t>𝑛</m:t>
                    </m:r>
                  </m:oMath>
                </a14:m>
                <a:r>
                  <a:rPr lang="en-GB" dirty="0" smtClean="0"/>
                  <a:t> patients per arm, </a:t>
                </a:r>
                <a14:m>
                  <m:oMath xmlns:m="http://schemas.openxmlformats.org/officeDocument/2006/math">
                    <m:r>
                      <a:rPr lang="en-GB" b="0" i="1" smtClean="0">
                        <a:latin typeface="Cambria Math"/>
                      </a:rPr>
                      <m:t>𝑐</m:t>
                    </m:r>
                  </m:oMath>
                </a14:m>
                <a:r>
                  <a:rPr lang="en-GB" dirty="0" smtClean="0"/>
                  <a:t> centres in total with </a:t>
                </a:r>
                <a14:m>
                  <m:oMath xmlns:m="http://schemas.openxmlformats.org/officeDocument/2006/math">
                    <m:r>
                      <a:rPr lang="en-GB" b="0" i="1" smtClean="0">
                        <a:latin typeface="Cambria Math"/>
                      </a:rPr>
                      <m:t>𝑝</m:t>
                    </m:r>
                  </m:oMath>
                </a14:m>
                <a:r>
                  <a:rPr lang="en-GB" dirty="0" smtClean="0"/>
                  <a:t> patients per centre</a:t>
                </a:r>
              </a:p>
              <a:p>
                <a:pPr/>
                <a14:m>
                  <m:oMathPara xmlns:m="http://schemas.openxmlformats.org/officeDocument/2006/math">
                    <m:oMathParaPr>
                      <m:jc m:val="centerGroup"/>
                    </m:oMathParaPr>
                    <m:oMath xmlns:m="http://schemas.openxmlformats.org/officeDocument/2006/math">
                      <m:r>
                        <a:rPr lang="en-GB" b="0" i="1" smtClean="0">
                          <a:latin typeface="Cambria Math"/>
                        </a:rPr>
                        <m:t>2</m:t>
                      </m:r>
                      <m:r>
                        <a:rPr lang="en-GB" b="0" i="1" smtClean="0">
                          <a:latin typeface="Cambria Math"/>
                        </a:rPr>
                        <m:t>𝑛</m:t>
                      </m:r>
                      <m:r>
                        <a:rPr lang="en-GB" b="0" i="1" smtClean="0">
                          <a:latin typeface="Cambria Math"/>
                        </a:rPr>
                        <m:t>=</m:t>
                      </m:r>
                      <m:r>
                        <a:rPr lang="en-GB" b="0" i="1" smtClean="0">
                          <a:latin typeface="Cambria Math"/>
                        </a:rPr>
                        <m:t>𝑝𝑐</m:t>
                      </m:r>
                      <m:r>
                        <a:rPr lang="en-GB" b="0" i="1" smtClean="0">
                          <a:latin typeface="Cambria Math"/>
                        </a:rPr>
                        <m:t>,  </m:t>
                      </m:r>
                      <m:r>
                        <a:rPr lang="en-GB" b="0" i="1" smtClean="0">
                          <a:latin typeface="Cambria Math"/>
                        </a:rPr>
                        <m:t>𝑛</m:t>
                      </m:r>
                      <m:r>
                        <a:rPr lang="en-GB" b="0" i="1" smtClean="0">
                          <a:latin typeface="Cambria Math"/>
                        </a:rPr>
                        <m:t>=</m:t>
                      </m:r>
                      <m:f>
                        <m:fPr>
                          <m:ctrlPr>
                            <a:rPr lang="en-GB" b="0" i="1" smtClean="0">
                              <a:latin typeface="Cambria Math"/>
                            </a:rPr>
                          </m:ctrlPr>
                        </m:fPr>
                        <m:num>
                          <m:r>
                            <a:rPr lang="en-GB" b="0" i="1" smtClean="0">
                              <a:latin typeface="Cambria Math"/>
                            </a:rPr>
                            <m:t>𝑝𝑐</m:t>
                          </m:r>
                        </m:num>
                        <m:den>
                          <m:r>
                            <a:rPr lang="en-GB" b="0" i="1" smtClean="0">
                              <a:latin typeface="Cambria Math"/>
                            </a:rPr>
                            <m:t>2</m:t>
                          </m:r>
                        </m:den>
                      </m:f>
                    </m:oMath>
                  </m:oMathPara>
                </a14:m>
                <a:endParaRPr lang="en-GB" dirty="0" smtClean="0"/>
              </a:p>
              <a:p>
                <a:endParaRPr lang="en-GB" dirty="0" smtClean="0"/>
              </a:p>
              <a:p>
                <a:r>
                  <a:rPr lang="en-GB" dirty="0" smtClean="0"/>
                  <a:t>Between-centres variance is </a:t>
                </a:r>
                <a:r>
                  <a:rPr lang="en-GB" dirty="0" smtClean="0">
                    <a:sym typeface="Symbol"/>
                  </a:rPr>
                  <a:t></a:t>
                </a:r>
                <a:r>
                  <a:rPr lang="en-GB" baseline="30000" dirty="0" smtClean="0">
                    <a:sym typeface="Symbol"/>
                  </a:rPr>
                  <a:t>2</a:t>
                </a:r>
                <a:r>
                  <a:rPr lang="en-GB" dirty="0" smtClean="0">
                    <a:sym typeface="Symbol"/>
                  </a:rPr>
                  <a:t> within-centre variance is </a:t>
                </a:r>
                <a:r>
                  <a:rPr lang="en-GB" baseline="30000" dirty="0" smtClean="0">
                    <a:sym typeface="Symbol"/>
                  </a:rPr>
                  <a:t>2</a:t>
                </a:r>
                <a:r>
                  <a:rPr lang="en-GB" dirty="0" smtClean="0">
                    <a:sym typeface="Symbol"/>
                  </a:rPr>
                  <a:t>.</a:t>
                </a:r>
                <a:endParaRPr lang="en-GB" dirty="0" smtClean="0"/>
              </a:p>
              <a:p>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899592" y="1340768"/>
                <a:ext cx="6552728" cy="1949893"/>
              </a:xfrm>
              <a:prstGeom prst="rect">
                <a:avLst/>
              </a:prstGeom>
              <a:blipFill rotWithShape="1">
                <a:blip r:embed="rId2"/>
                <a:stretch>
                  <a:fillRect l="-838" t="-156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753494874"/>
                  </p:ext>
                </p:extLst>
              </p:nvPr>
            </p:nvGraphicFramePr>
            <p:xfrm>
              <a:off x="1967541" y="3140968"/>
              <a:ext cx="8128000" cy="2157730"/>
            </p:xfrm>
            <a:graphic>
              <a:graphicData uri="http://schemas.openxmlformats.org/drawingml/2006/table">
                <a:tbl>
                  <a:tblPr firstRow="1" bandRow="1">
                    <a:tableStyleId>{5C22544A-7EE6-4342-B048-85BDC9FD1C3A}</a:tableStyleId>
                  </a:tblPr>
                  <a:tblGrid>
                    <a:gridCol w="4889847"/>
                    <a:gridCol w="3238153"/>
                  </a:tblGrid>
                  <a:tr h="370840">
                    <a:tc>
                      <a:txBody>
                        <a:bodyPr/>
                        <a:lstStyle/>
                        <a:p>
                          <a:r>
                            <a:rPr lang="en-GB" dirty="0" smtClean="0"/>
                            <a:t>Design</a:t>
                          </a:r>
                          <a:endParaRPr lang="en-GB" dirty="0"/>
                        </a:p>
                      </a:txBody>
                      <a:tcPr marL="121920" marR="121920"/>
                    </a:tc>
                    <a:tc>
                      <a:txBody>
                        <a:bodyPr/>
                        <a:lstStyle/>
                        <a:p>
                          <a:pPr algn="ctr"/>
                          <a:r>
                            <a:rPr lang="en-GB" dirty="0" smtClean="0"/>
                            <a:t>Variance of Treatment Contrast</a:t>
                          </a:r>
                          <a:endParaRPr lang="en-GB" dirty="0"/>
                        </a:p>
                      </a:txBody>
                      <a:tcPr marL="121920" marR="121920"/>
                    </a:tc>
                  </a:tr>
                  <a:tr h="370840">
                    <a:tc>
                      <a:txBody>
                        <a:bodyPr/>
                        <a:lstStyle/>
                        <a:p>
                          <a:r>
                            <a:rPr lang="en-GB" dirty="0" smtClean="0"/>
                            <a:t>Completely randomised</a:t>
                          </a:r>
                          <a:endParaRPr lang="en-GB" dirty="0"/>
                        </a:p>
                      </a:txBody>
                      <a:tcPr marL="121920" marR="121920"/>
                    </a:tc>
                    <a:tc>
                      <a:txBody>
                        <a:bodyPr/>
                        <a:lstStyle/>
                        <a:p>
                          <a:pPr algn="ctr"/>
                          <a:r>
                            <a:rPr kumimoji="0" lang="en-GB" sz="1800" b="0" i="0" u="none" strike="noStrike" kern="0" cap="none" spc="0" normalizeH="0" baseline="0" noProof="0" dirty="0" smtClean="0">
                              <a:ln>
                                <a:noFill/>
                              </a:ln>
                              <a:solidFill>
                                <a:prstClr val="black"/>
                              </a:solidFill>
                              <a:effectLst/>
                              <a:uLnTx/>
                              <a:uFillTx/>
                              <a:latin typeface="+mn-lt"/>
                              <a:ea typeface="+mn-ea"/>
                              <a:cs typeface="+mn-cs"/>
                            </a:rPr>
                            <a:t>4</a:t>
                          </a:r>
                          <a14:m>
                            <m:oMath xmlns:m="http://schemas.openxmlformats.org/officeDocument/2006/math">
                              <m:f>
                                <m:fPr>
                                  <m:ctrlPr>
                                    <a:rPr kumimoji="0" lang="en-GB" sz="1800" b="0" i="1" u="none" strike="noStrike" kern="0" cap="none" spc="0" normalizeH="0" baseline="0" noProof="0" smtClean="0">
                                      <a:ln>
                                        <a:noFill/>
                                      </a:ln>
                                      <a:solidFill>
                                        <a:prstClr val="black"/>
                                      </a:solidFill>
                                      <a:effectLst/>
                                      <a:uLnTx/>
                                      <a:uFillTx/>
                                      <a:latin typeface="Cambria Math"/>
                                      <a:ea typeface="+mn-ea"/>
                                      <a:cs typeface="+mn-cs"/>
                                    </a:rPr>
                                  </m:ctrlPr>
                                </m:fPr>
                                <m:num>
                                  <m:d>
                                    <m:dPr>
                                      <m:ctrlPr>
                                        <a:rPr kumimoji="0" lang="en-GB" sz="1800" b="0" i="1" u="none" strike="noStrike" kern="0" cap="none" spc="0" normalizeH="0" baseline="0" noProof="0" smtClean="0">
                                          <a:ln>
                                            <a:noFill/>
                                          </a:ln>
                                          <a:solidFill>
                                            <a:prstClr val="black"/>
                                          </a:solidFill>
                                          <a:effectLst/>
                                          <a:uLnTx/>
                                          <a:uFillTx/>
                                          <a:latin typeface="Cambria Math"/>
                                          <a:ea typeface="+mn-ea"/>
                                          <a:cs typeface="+mn-cs"/>
                                        </a:rPr>
                                      </m:ctrlPr>
                                    </m:dPr>
                                    <m:e>
                                      <m:sSup>
                                        <m:sSupPr>
                                          <m:ctrlPr>
                                            <a:rPr kumimoji="0" lang="en-GB" sz="1800" b="0" i="1" u="none" strike="noStrike" kern="0" cap="none" spc="0" normalizeH="0" baseline="0" noProof="0" smtClean="0">
                                              <a:ln>
                                                <a:noFill/>
                                              </a:ln>
                                              <a:solidFill>
                                                <a:prstClr val="black"/>
                                              </a:solidFill>
                                              <a:effectLst/>
                                              <a:uLnTx/>
                                              <a:uFillTx/>
                                              <a:latin typeface="Cambria Math"/>
                                              <a:ea typeface="Cambria Math"/>
                                              <a:cs typeface="+mn-cs"/>
                                            </a:rPr>
                                          </m:ctrlPr>
                                        </m:sSupPr>
                                        <m:e>
                                          <m:r>
                                            <a:rPr kumimoji="0" lang="en-GB" sz="1800" b="0" i="1" u="none" strike="noStrike" kern="0" cap="none" spc="0" normalizeH="0" baseline="0" noProof="0" smtClean="0">
                                              <a:ln>
                                                <a:noFill/>
                                              </a:ln>
                                              <a:solidFill>
                                                <a:prstClr val="black"/>
                                              </a:solidFill>
                                              <a:effectLst/>
                                              <a:uLnTx/>
                                              <a:uFillTx/>
                                              <a:latin typeface="Cambria Math"/>
                                              <a:ea typeface="Cambria Math"/>
                                              <a:cs typeface="+mn-cs"/>
                                            </a:rPr>
                                            <m:t>𝛾</m:t>
                                          </m:r>
                                        </m:e>
                                        <m:sup>
                                          <m:r>
                                            <a:rPr kumimoji="0" lang="en-GB" sz="1800" b="0" i="1" u="none" strike="noStrike" kern="0" cap="none" spc="0" normalizeH="0" baseline="0" noProof="0" smtClean="0">
                                              <a:ln>
                                                <a:noFill/>
                                              </a:ln>
                                              <a:solidFill>
                                                <a:prstClr val="black"/>
                                              </a:solidFill>
                                              <a:effectLst/>
                                              <a:uLnTx/>
                                              <a:uFillTx/>
                                              <a:latin typeface="Cambria Math"/>
                                              <a:ea typeface="Cambria Math"/>
                                              <a:cs typeface="+mn-cs"/>
                                            </a:rPr>
                                            <m:t>2</m:t>
                                          </m:r>
                                        </m:sup>
                                      </m:sSup>
                                      <m:r>
                                        <a:rPr kumimoji="0" lang="en-GB" sz="1800" b="0" i="1" u="none" strike="noStrike" kern="0" cap="none" spc="0" normalizeH="0" baseline="0" noProof="0" smtClean="0">
                                          <a:ln>
                                            <a:noFill/>
                                          </a:ln>
                                          <a:solidFill>
                                            <a:prstClr val="black"/>
                                          </a:solidFill>
                                          <a:effectLst/>
                                          <a:uLnTx/>
                                          <a:uFillTx/>
                                          <a:latin typeface="Cambria Math"/>
                                          <a:ea typeface="Cambria Math"/>
                                          <a:cs typeface="+mn-cs"/>
                                        </a:rPr>
                                        <m:t>+</m:t>
                                      </m:r>
                                      <m:sSup>
                                        <m:sSupPr>
                                          <m:ctrlPr>
                                            <a:rPr kumimoji="0" lang="en-GB" sz="1800" b="0" i="1" u="none" strike="noStrike" kern="0" cap="none" spc="0" normalizeH="0" baseline="0" noProof="0" smtClean="0">
                                              <a:ln>
                                                <a:noFill/>
                                              </a:ln>
                                              <a:solidFill>
                                                <a:prstClr val="black"/>
                                              </a:solidFill>
                                              <a:effectLst/>
                                              <a:uLnTx/>
                                              <a:uFillTx/>
                                              <a:latin typeface="Cambria Math"/>
                                              <a:ea typeface="Cambria Math"/>
                                              <a:cs typeface="+mn-cs"/>
                                            </a:rPr>
                                          </m:ctrlPr>
                                        </m:sSupPr>
                                        <m:e>
                                          <m:r>
                                            <a:rPr kumimoji="0" lang="en-GB" sz="1800" b="0" i="1" u="none" strike="noStrike" kern="0" cap="none" spc="0" normalizeH="0" baseline="0" noProof="0" smtClean="0">
                                              <a:ln>
                                                <a:noFill/>
                                              </a:ln>
                                              <a:solidFill>
                                                <a:prstClr val="black"/>
                                              </a:solidFill>
                                              <a:effectLst/>
                                              <a:uLnTx/>
                                              <a:uFillTx/>
                                              <a:latin typeface="Cambria Math"/>
                                              <a:ea typeface="Cambria Math"/>
                                              <a:cs typeface="+mn-cs"/>
                                            </a:rPr>
                                            <m:t>𝜎</m:t>
                                          </m:r>
                                        </m:e>
                                        <m:sup>
                                          <m:r>
                                            <a:rPr kumimoji="0" lang="en-GB" sz="1800" b="0" i="1" u="none" strike="noStrike" kern="0" cap="none" spc="0" normalizeH="0" baseline="0" noProof="0" smtClean="0">
                                              <a:ln>
                                                <a:noFill/>
                                              </a:ln>
                                              <a:solidFill>
                                                <a:prstClr val="black"/>
                                              </a:solidFill>
                                              <a:effectLst/>
                                              <a:uLnTx/>
                                              <a:uFillTx/>
                                              <a:latin typeface="Cambria Math"/>
                                              <a:ea typeface="Cambria Math"/>
                                              <a:cs typeface="+mn-cs"/>
                                            </a:rPr>
                                            <m:t>2</m:t>
                                          </m:r>
                                        </m:sup>
                                      </m:sSup>
                                    </m:e>
                                  </m:d>
                                  <m:r>
                                    <m:rPr>
                                      <m:nor/>
                                    </m:rPr>
                                    <a:rPr kumimoji="0" lang="en-GB" sz="1800" b="0" i="0" u="none" strike="noStrike" kern="0" cap="none" spc="0" normalizeH="0" baseline="0" noProof="0" dirty="0">
                                      <a:ln>
                                        <a:noFill/>
                                      </a:ln>
                                      <a:solidFill>
                                        <a:prstClr val="black"/>
                                      </a:solidFill>
                                      <a:effectLst/>
                                      <a:uLnTx/>
                                      <a:uFillTx/>
                                      <a:latin typeface="+mn-lt"/>
                                      <a:ea typeface="+mn-ea"/>
                                      <a:cs typeface="+mn-cs"/>
                                    </a:rPr>
                                    <m:t> </m:t>
                                  </m:r>
                                </m:num>
                                <m:den>
                                  <m:r>
                                    <a:rPr kumimoji="0" lang="en-GB" sz="1800" b="0" i="1" u="none" strike="noStrike" kern="0" cap="none" spc="0" normalizeH="0" baseline="0" noProof="0" smtClean="0">
                                      <a:ln>
                                        <a:noFill/>
                                      </a:ln>
                                      <a:solidFill>
                                        <a:prstClr val="black"/>
                                      </a:solidFill>
                                      <a:effectLst/>
                                      <a:uLnTx/>
                                      <a:uFillTx/>
                                      <a:latin typeface="Cambria Math"/>
                                      <a:ea typeface="+mn-ea"/>
                                      <a:cs typeface="+mn-cs"/>
                                    </a:rPr>
                                    <m:t>𝑐𝑝</m:t>
                                  </m:r>
                                </m:den>
                              </m:f>
                            </m:oMath>
                          </a14:m>
                          <a:endParaRPr lang="en-GB" dirty="0"/>
                        </a:p>
                      </a:txBody>
                      <a:tcPr marL="121920" marR="121920"/>
                    </a:tc>
                  </a:tr>
                  <a:tr h="370840">
                    <a:tc>
                      <a:txBody>
                        <a:bodyPr/>
                        <a:lstStyle/>
                        <a:p>
                          <a:r>
                            <a:rPr lang="en-GB" dirty="0" smtClean="0"/>
                            <a:t>Randomised blocks (centre</a:t>
                          </a:r>
                          <a:r>
                            <a:rPr lang="en-GB" baseline="0" dirty="0" smtClean="0"/>
                            <a:t> blocks)</a:t>
                          </a:r>
                          <a:endParaRPr lang="en-GB" dirty="0"/>
                        </a:p>
                      </a:txBody>
                      <a:tcPr marL="121920" marR="121920"/>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b="0" dirty="0" smtClean="0"/>
                            <a:t>4</a:t>
                          </a:r>
                          <a14:m>
                            <m:oMath xmlns:m="http://schemas.openxmlformats.org/officeDocument/2006/math">
                              <m:f>
                                <m:fPr>
                                  <m:ctrlPr>
                                    <a:rPr lang="en-GB" b="0" i="1" smtClean="0">
                                      <a:latin typeface="Cambria Math"/>
                                    </a:rPr>
                                  </m:ctrlPr>
                                </m:fPr>
                                <m:num>
                                  <m:sSup>
                                    <m:sSupPr>
                                      <m:ctrlPr>
                                        <a:rPr lang="en-GB" b="0" i="1" smtClean="0">
                                          <a:latin typeface="Cambria Math"/>
                                        </a:rPr>
                                      </m:ctrlPr>
                                    </m:sSupPr>
                                    <m:e>
                                      <m:r>
                                        <a:rPr lang="en-GB" b="0" i="1" smtClean="0">
                                          <a:latin typeface="Cambria Math"/>
                                          <a:ea typeface="Cambria Math"/>
                                        </a:rPr>
                                        <m:t>𝜎</m:t>
                                      </m:r>
                                    </m:e>
                                    <m:sup>
                                      <m:r>
                                        <a:rPr lang="en-GB" b="0" i="1" smtClean="0">
                                          <a:latin typeface="Cambria Math"/>
                                        </a:rPr>
                                        <m:t>2</m:t>
                                      </m:r>
                                    </m:sup>
                                  </m:sSup>
                                </m:num>
                                <m:den>
                                  <m:r>
                                    <a:rPr lang="en-GB" b="0" i="1" smtClean="0">
                                      <a:latin typeface="Cambria Math"/>
                                    </a:rPr>
                                    <m:t>𝑐𝑝</m:t>
                                  </m:r>
                                </m:den>
                              </m:f>
                            </m:oMath>
                          </a14:m>
                          <a:endParaRPr lang="en-GB" dirty="0"/>
                        </a:p>
                      </a:txBody>
                      <a:tcPr marL="121920" marR="121920"/>
                    </a:tc>
                  </a:tr>
                  <a:tr h="370840">
                    <a:tc>
                      <a:txBody>
                        <a:bodyPr/>
                        <a:lstStyle/>
                        <a:p>
                          <a:r>
                            <a:rPr lang="en-GB" dirty="0" smtClean="0"/>
                            <a:t>Cluster randomised</a:t>
                          </a:r>
                          <a:endParaRPr lang="en-GB" dirty="0"/>
                        </a:p>
                      </a:txBody>
                      <a:tcPr marL="121920" marR="121920"/>
                    </a:tc>
                    <a:tc>
                      <a:txBody>
                        <a:bodyPr/>
                        <a:lstStyle/>
                        <a:p>
                          <a:pPr algn="ctr"/>
                          <a:r>
                            <a:rPr lang="en-GB" b="0" dirty="0" smtClean="0"/>
                            <a:t>4</a:t>
                          </a:r>
                          <a14:m>
                            <m:oMath xmlns:m="http://schemas.openxmlformats.org/officeDocument/2006/math">
                              <m:f>
                                <m:fPr>
                                  <m:ctrlPr>
                                    <a:rPr lang="en-GB" b="0" i="1" smtClean="0">
                                      <a:latin typeface="Cambria Math"/>
                                    </a:rPr>
                                  </m:ctrlPr>
                                </m:fPr>
                                <m:num>
                                  <m:d>
                                    <m:dPr>
                                      <m:ctrlPr>
                                        <a:rPr lang="en-GB" b="0" i="1" smtClean="0">
                                          <a:latin typeface="Cambria Math"/>
                                        </a:rPr>
                                      </m:ctrlPr>
                                    </m:dPr>
                                    <m:e>
                                      <m:sSup>
                                        <m:sSupPr>
                                          <m:ctrlPr>
                                            <a:rPr lang="en-GB" b="0" i="1" smtClean="0">
                                              <a:latin typeface="Cambria Math"/>
                                              <a:ea typeface="Cambria Math"/>
                                            </a:rPr>
                                          </m:ctrlPr>
                                        </m:sSupPr>
                                        <m:e>
                                          <m:r>
                                            <a:rPr lang="en-GB" b="0" i="1" smtClean="0">
                                              <a:latin typeface="Cambria Math"/>
                                              <a:ea typeface="Cambria Math"/>
                                            </a:rPr>
                                            <m:t>𝛾</m:t>
                                          </m:r>
                                        </m:e>
                                        <m:sup>
                                          <m:r>
                                            <a:rPr lang="en-GB" b="0" i="1" smtClean="0">
                                              <a:latin typeface="Cambria Math"/>
                                              <a:ea typeface="Cambria Math"/>
                                            </a:rPr>
                                            <m:t>2</m:t>
                                          </m:r>
                                        </m:sup>
                                      </m:sSup>
                                      <m:r>
                                        <a:rPr lang="en-GB" b="0" i="1" smtClean="0">
                                          <a:latin typeface="Cambria Math"/>
                                          <a:ea typeface="Cambria Math"/>
                                        </a:rPr>
                                        <m:t>+</m:t>
                                      </m:r>
                                      <m:f>
                                        <m:fPr>
                                          <m:ctrlPr>
                                            <a:rPr lang="en-GB" b="0" i="1" smtClean="0">
                                              <a:latin typeface="Cambria Math"/>
                                              <a:ea typeface="Cambria Math"/>
                                            </a:rPr>
                                          </m:ctrlPr>
                                        </m:fPr>
                                        <m:num>
                                          <m:sSup>
                                            <m:sSupPr>
                                              <m:ctrlPr>
                                                <a:rPr lang="en-GB" b="0" i="1" smtClean="0">
                                                  <a:latin typeface="Cambria Math"/>
                                                  <a:ea typeface="Cambria Math"/>
                                                </a:rPr>
                                              </m:ctrlPr>
                                            </m:sSupPr>
                                            <m:e>
                                              <m:r>
                                                <a:rPr lang="en-GB" b="0" i="1" smtClean="0">
                                                  <a:latin typeface="Cambria Math"/>
                                                  <a:ea typeface="Cambria Math"/>
                                                </a:rPr>
                                                <m:t>𝜎</m:t>
                                              </m:r>
                                            </m:e>
                                            <m:sup>
                                              <m:r>
                                                <a:rPr lang="en-GB" b="0" i="1" smtClean="0">
                                                  <a:latin typeface="Cambria Math"/>
                                                  <a:ea typeface="Cambria Math"/>
                                                </a:rPr>
                                                <m:t>2</m:t>
                                              </m:r>
                                            </m:sup>
                                          </m:sSup>
                                        </m:num>
                                        <m:den>
                                          <m:r>
                                            <a:rPr lang="en-GB" b="0" i="1" smtClean="0">
                                              <a:latin typeface="Cambria Math"/>
                                              <a:ea typeface="Cambria Math"/>
                                            </a:rPr>
                                            <m:t>𝑝</m:t>
                                          </m:r>
                                        </m:den>
                                      </m:f>
                                    </m:e>
                                  </m:d>
                                  <m:r>
                                    <m:rPr>
                                      <m:nor/>
                                    </m:rPr>
                                    <a:rPr lang="en-GB" dirty="0"/>
                                    <m:t> </m:t>
                                  </m:r>
                                </m:num>
                                <m:den>
                                  <m:r>
                                    <a:rPr lang="en-GB" b="0" i="1" smtClean="0">
                                      <a:latin typeface="Cambria Math"/>
                                    </a:rPr>
                                    <m:t>𝑐</m:t>
                                  </m:r>
                                </m:den>
                              </m:f>
                            </m:oMath>
                          </a14:m>
                          <a:endParaRPr lang="en-GB" dirty="0"/>
                        </a:p>
                      </a:txBody>
                      <a:tcPr marL="121920" marR="121920"/>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4063352740"/>
                  </p:ext>
                </p:extLst>
              </p:nvPr>
            </p:nvGraphicFramePr>
            <p:xfrm>
              <a:off x="1475656" y="3140968"/>
              <a:ext cx="6096000" cy="2426970"/>
            </p:xfrm>
            <a:graphic>
              <a:graphicData uri="http://schemas.openxmlformats.org/drawingml/2006/table">
                <a:tbl>
                  <a:tblPr firstRow="1" bandRow="1">
                    <a:tableStyleId>{5C22544A-7EE6-4342-B048-85BDC9FD1C3A}</a:tableStyleId>
                  </a:tblPr>
                  <a:tblGrid>
                    <a:gridCol w="3667385"/>
                    <a:gridCol w="2428615"/>
                  </a:tblGrid>
                  <a:tr h="640080">
                    <a:tc>
                      <a:txBody>
                        <a:bodyPr/>
                        <a:lstStyle/>
                        <a:p>
                          <a:r>
                            <a:rPr lang="en-GB" dirty="0" smtClean="0"/>
                            <a:t>Design</a:t>
                          </a:r>
                          <a:endParaRPr lang="en-GB" dirty="0"/>
                        </a:p>
                      </a:txBody>
                      <a:tcPr/>
                    </a:tc>
                    <a:tc>
                      <a:txBody>
                        <a:bodyPr/>
                        <a:lstStyle/>
                        <a:p>
                          <a:pPr algn="ctr"/>
                          <a:r>
                            <a:rPr lang="en-GB" dirty="0" smtClean="0"/>
                            <a:t>Variance of Treatment Contrast</a:t>
                          </a:r>
                          <a:endParaRPr lang="en-GB" dirty="0"/>
                        </a:p>
                      </a:txBody>
                      <a:tcPr/>
                    </a:tc>
                  </a:tr>
                  <a:tr h="560705">
                    <a:tc>
                      <a:txBody>
                        <a:bodyPr/>
                        <a:lstStyle/>
                        <a:p>
                          <a:r>
                            <a:rPr lang="en-GB" dirty="0" smtClean="0"/>
                            <a:t>Completely randomised</a:t>
                          </a:r>
                          <a:endParaRPr lang="en-GB" dirty="0"/>
                        </a:p>
                      </a:txBody>
                      <a:tcPr/>
                    </a:tc>
                    <a:tc>
                      <a:txBody>
                        <a:bodyPr/>
                        <a:lstStyle/>
                        <a:p>
                          <a:endParaRPr lang="en-US"/>
                        </a:p>
                      </a:txBody>
                      <a:tcPr>
                        <a:blipFill rotWithShape="1">
                          <a:blip r:embed="rId3"/>
                          <a:stretch>
                            <a:fillRect l="-151256" t="-119565" r="-251" b="-226087"/>
                          </a:stretch>
                        </a:blipFill>
                      </a:tcPr>
                    </a:tc>
                  </a:tr>
                  <a:tr h="549275">
                    <a:tc>
                      <a:txBody>
                        <a:bodyPr/>
                        <a:lstStyle/>
                        <a:p>
                          <a:r>
                            <a:rPr lang="en-GB" dirty="0" smtClean="0"/>
                            <a:t>Randomised blocks (centre</a:t>
                          </a:r>
                          <a:r>
                            <a:rPr lang="en-GB" baseline="0" dirty="0" smtClean="0"/>
                            <a:t> blocks)</a:t>
                          </a:r>
                          <a:endParaRPr lang="en-GB" dirty="0"/>
                        </a:p>
                      </a:txBody>
                      <a:tcPr/>
                    </a:tc>
                    <a:tc>
                      <a:txBody>
                        <a:bodyPr/>
                        <a:lstStyle/>
                        <a:p>
                          <a:endParaRPr lang="en-US"/>
                        </a:p>
                      </a:txBody>
                      <a:tcPr>
                        <a:blipFill rotWithShape="1">
                          <a:blip r:embed="rId3"/>
                          <a:stretch>
                            <a:fillRect l="-151256" t="-224444" r="-251" b="-131111"/>
                          </a:stretch>
                        </a:blipFill>
                      </a:tcPr>
                    </a:tc>
                  </a:tr>
                  <a:tr h="676910">
                    <a:tc>
                      <a:txBody>
                        <a:bodyPr/>
                        <a:lstStyle/>
                        <a:p>
                          <a:r>
                            <a:rPr lang="en-GB" dirty="0" smtClean="0"/>
                            <a:t>Cluster randomised</a:t>
                          </a:r>
                          <a:endParaRPr lang="en-GB" dirty="0"/>
                        </a:p>
                      </a:txBody>
                      <a:tcPr/>
                    </a:tc>
                    <a:tc>
                      <a:txBody>
                        <a:bodyPr/>
                        <a:lstStyle/>
                        <a:p>
                          <a:endParaRPr lang="en-US"/>
                        </a:p>
                      </a:txBody>
                      <a:tcPr>
                        <a:blipFill rotWithShape="1">
                          <a:blip r:embed="rId3"/>
                          <a:stretch>
                            <a:fillRect l="-151256" t="-263063" r="-251" b="-6306"/>
                          </a:stretch>
                        </a:blipFill>
                      </a:tcPr>
                    </a:tc>
                  </a:tr>
                </a:tbl>
              </a:graphicData>
            </a:graphic>
          </p:graphicFrame>
        </mc:Fallback>
      </mc:AlternateContent>
      <p:sp>
        <p:nvSpPr>
          <p:cNvPr id="7" name="TextBox 6"/>
          <p:cNvSpPr txBox="1"/>
          <p:nvPr/>
        </p:nvSpPr>
        <p:spPr>
          <a:xfrm>
            <a:off x="527381" y="5655966"/>
            <a:ext cx="11376587" cy="369332"/>
          </a:xfrm>
          <a:prstGeom prst="rect">
            <a:avLst/>
          </a:prstGeom>
          <a:noFill/>
        </p:spPr>
        <p:txBody>
          <a:bodyPr wrap="square" rtlCol="0">
            <a:spAutoFit/>
          </a:bodyPr>
          <a:lstStyle/>
          <a:p>
            <a:r>
              <a:rPr lang="en-GB" dirty="0" smtClean="0"/>
              <a:t>When using external controls we have </a:t>
            </a:r>
            <a:r>
              <a:rPr lang="en-GB" i="1" dirty="0" smtClean="0"/>
              <a:t>at least </a:t>
            </a:r>
            <a:r>
              <a:rPr lang="en-GB" dirty="0" smtClean="0"/>
              <a:t>the variability of a cluster randomised trial</a:t>
            </a:r>
            <a:endParaRPr lang="en-GB" dirty="0"/>
          </a:p>
        </p:txBody>
      </p:sp>
      <p:sp>
        <p:nvSpPr>
          <p:cNvPr id="3" name="Footer Placeholder 2"/>
          <p:cNvSpPr>
            <a:spLocks noGrp="1"/>
          </p:cNvSpPr>
          <p:nvPr>
            <p:ph type="ftr" sz="quarter" idx="4294967295"/>
          </p:nvPr>
        </p:nvSpPr>
        <p:spPr>
          <a:xfrm>
            <a:off x="4165605" y="6356352"/>
            <a:ext cx="3860804" cy="365129"/>
          </a:xfrm>
          <a:prstGeom prst="rect">
            <a:avLst/>
          </a:prstGeom>
        </p:spPr>
        <p:txBody>
          <a:bodyPr/>
          <a:lstStyle/>
          <a:p>
            <a:pPr lvl="0"/>
            <a:r>
              <a:rPr lang="en-GB" dirty="0" smtClean="0"/>
              <a:t>(C) Stephen Senn 2015</a:t>
            </a:r>
            <a:endParaRPr lang="en-GB" dirty="0"/>
          </a:p>
        </p:txBody>
      </p:sp>
      <p:sp>
        <p:nvSpPr>
          <p:cNvPr id="4" name="Slide Number Placeholder 3"/>
          <p:cNvSpPr>
            <a:spLocks noGrp="1"/>
          </p:cNvSpPr>
          <p:nvPr>
            <p:ph type="sldNum" sz="quarter" idx="4294967295"/>
          </p:nvPr>
        </p:nvSpPr>
        <p:spPr>
          <a:xfrm>
            <a:off x="8737604" y="6356352"/>
            <a:ext cx="2844795" cy="365129"/>
          </a:xfrm>
          <a:prstGeom prst="rect">
            <a:avLst/>
          </a:prstGeom>
        </p:spPr>
        <p:txBody>
          <a:bodyPr/>
          <a:lstStyle/>
          <a:p>
            <a:pPr lvl="0"/>
            <a:fld id="{F4DDD9CF-BC1A-47A1-AAAE-3E361A433BE1}" type="slidenum">
              <a:rPr lang="en-GB" smtClean="0"/>
              <a:t>31</a:t>
            </a:fld>
            <a:endParaRPr lang="en-GB" dirty="0"/>
          </a:p>
        </p:txBody>
      </p:sp>
    </p:spTree>
    <p:extLst>
      <p:ext uri="{BB962C8B-B14F-4D97-AF65-F5344CB8AC3E}">
        <p14:creationId xmlns:p14="http://schemas.microsoft.com/office/powerpoint/2010/main" val="2837126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Lessons from TARGET</a:t>
            </a:r>
            <a:endParaRPr lang="en-GB" b="1" dirty="0">
              <a:solidFill>
                <a:schemeClr val="tx2"/>
              </a:solidFill>
            </a:endParaRPr>
          </a:p>
        </p:txBody>
      </p:sp>
      <p:sp>
        <p:nvSpPr>
          <p:cNvPr id="3" name="Content Placeholder 2"/>
          <p:cNvSpPr>
            <a:spLocks noGrp="1"/>
          </p:cNvSpPr>
          <p:nvPr>
            <p:ph idx="1"/>
          </p:nvPr>
        </p:nvSpPr>
        <p:spPr/>
        <p:txBody>
          <a:bodyPr/>
          <a:lstStyle/>
          <a:p>
            <a:r>
              <a:rPr lang="en-GB" sz="2800" dirty="0" smtClean="0"/>
              <a:t>If you want to use historical controls you will have to work </a:t>
            </a:r>
            <a:r>
              <a:rPr lang="en-GB" sz="2800" i="1" u="sng" dirty="0" smtClean="0"/>
              <a:t>very</a:t>
            </a:r>
            <a:r>
              <a:rPr lang="en-GB" sz="2800" dirty="0" smtClean="0"/>
              <a:t> hard</a:t>
            </a:r>
          </a:p>
          <a:p>
            <a:r>
              <a:rPr lang="en-GB" sz="2800" dirty="0" smtClean="0"/>
              <a:t>You need at least two components of variation in your model</a:t>
            </a:r>
          </a:p>
          <a:p>
            <a:pPr lvl="1"/>
            <a:r>
              <a:rPr lang="en-GB" sz="2400" dirty="0" smtClean="0"/>
              <a:t>Between centre</a:t>
            </a:r>
          </a:p>
          <a:p>
            <a:pPr lvl="1"/>
            <a:r>
              <a:rPr lang="en-GB" sz="2400" dirty="0" smtClean="0"/>
              <a:t>Between trial</a:t>
            </a:r>
          </a:p>
          <a:p>
            <a:r>
              <a:rPr lang="en-GB" sz="2800" dirty="0" smtClean="0"/>
              <a:t>And possibly a third</a:t>
            </a:r>
          </a:p>
          <a:p>
            <a:pPr lvl="1"/>
            <a:r>
              <a:rPr lang="en-GB" sz="2400" dirty="0" smtClean="0"/>
              <a:t>Between eras</a:t>
            </a:r>
          </a:p>
          <a:p>
            <a:r>
              <a:rPr lang="en-GB" sz="2800" dirty="0" smtClean="0"/>
              <a:t>What seems like a lot of information may not be much</a:t>
            </a:r>
          </a:p>
          <a:p>
            <a:r>
              <a:rPr lang="en-GB" dirty="0" smtClean="0"/>
              <a:t>Concurrent control and randomisation seems to work well</a:t>
            </a:r>
            <a:endParaRPr lang="en-GB" sz="2800" dirty="0"/>
          </a:p>
        </p:txBody>
      </p:sp>
      <p:sp>
        <p:nvSpPr>
          <p:cNvPr id="4" name="Footer Placeholder 3"/>
          <p:cNvSpPr>
            <a:spLocks noGrp="1"/>
          </p:cNvSpPr>
          <p:nvPr>
            <p:ph type="ftr" sz="quarter" idx="4294967295"/>
          </p:nvPr>
        </p:nvSpPr>
        <p:spPr>
          <a:xfrm>
            <a:off x="4165605" y="6356352"/>
            <a:ext cx="3860804" cy="365129"/>
          </a:xfrm>
          <a:prstGeom prst="rect">
            <a:avLst/>
          </a:prstGeom>
        </p:spPr>
        <p:txBody>
          <a:bodyPr/>
          <a:lstStyle/>
          <a:p>
            <a:pPr lvl="0"/>
            <a:r>
              <a:rPr lang="en-GB" dirty="0" smtClean="0"/>
              <a:t>(C) Stephen Senn 2015</a:t>
            </a:r>
            <a:endParaRPr lang="en-GB" dirty="0"/>
          </a:p>
        </p:txBody>
      </p:sp>
      <p:sp>
        <p:nvSpPr>
          <p:cNvPr id="5" name="Slide Number Placeholder 4"/>
          <p:cNvSpPr>
            <a:spLocks noGrp="1"/>
          </p:cNvSpPr>
          <p:nvPr>
            <p:ph type="sldNum" sz="quarter" idx="4294967295"/>
          </p:nvPr>
        </p:nvSpPr>
        <p:spPr>
          <a:xfrm>
            <a:off x="8737604" y="6356352"/>
            <a:ext cx="2844795" cy="365129"/>
          </a:xfrm>
          <a:prstGeom prst="rect">
            <a:avLst/>
          </a:prstGeom>
        </p:spPr>
        <p:txBody>
          <a:bodyPr/>
          <a:lstStyle/>
          <a:p>
            <a:pPr lvl="0"/>
            <a:fld id="{C59B86C3-8818-44AC-B5AE-F0257456614F}" type="slidenum">
              <a:rPr lang="en-GB" smtClean="0"/>
              <a:t>32</a:t>
            </a:fld>
            <a:endParaRPr lang="en-GB" dirty="0"/>
          </a:p>
        </p:txBody>
      </p:sp>
    </p:spTree>
    <p:extLst>
      <p:ext uri="{BB962C8B-B14F-4D97-AF65-F5344CB8AC3E}">
        <p14:creationId xmlns:p14="http://schemas.microsoft.com/office/powerpoint/2010/main" val="1655242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Part 2</a:t>
            </a:r>
            <a:endParaRPr lang="en-GB" dirty="0"/>
          </a:p>
        </p:txBody>
      </p:sp>
      <p:sp>
        <p:nvSpPr>
          <p:cNvPr id="7" name="Text Placeholder 6"/>
          <p:cNvSpPr>
            <a:spLocks noGrp="1"/>
          </p:cNvSpPr>
          <p:nvPr>
            <p:ph type="body" idx="1"/>
          </p:nvPr>
        </p:nvSpPr>
        <p:spPr/>
        <p:txBody>
          <a:bodyPr/>
          <a:lstStyle/>
          <a:p>
            <a:r>
              <a:rPr lang="en-GB" dirty="0" smtClean="0"/>
              <a:t>Some theory</a:t>
            </a:r>
            <a:endParaRPr lang="en-GB" dirty="0"/>
          </a:p>
        </p:txBody>
      </p:sp>
      <p:sp>
        <p:nvSpPr>
          <p:cNvPr id="4" name="Footer Placeholder 3"/>
          <p:cNvSpPr>
            <a:spLocks noGrp="1"/>
          </p:cNvSpPr>
          <p:nvPr>
            <p:ph type="ftr" sz="quarter" idx="11"/>
          </p:nvPr>
        </p:nvSpPr>
        <p:spPr/>
        <p:txBody>
          <a:bodyPr/>
          <a:lstStyle/>
          <a:p>
            <a:r>
              <a:rPr lang="en-GB" dirty="0" smtClean="0"/>
              <a:t>(C) Stephen Senn 2015</a:t>
            </a:r>
            <a:endParaRPr lang="en-GB" dirty="0"/>
          </a:p>
        </p:txBody>
      </p:sp>
      <p:sp>
        <p:nvSpPr>
          <p:cNvPr id="5" name="Slide Number Placeholder 4"/>
          <p:cNvSpPr>
            <a:spLocks noGrp="1"/>
          </p:cNvSpPr>
          <p:nvPr>
            <p:ph type="sldNum" sz="quarter" idx="12"/>
          </p:nvPr>
        </p:nvSpPr>
        <p:spPr/>
        <p:txBody>
          <a:bodyPr/>
          <a:lstStyle/>
          <a:p>
            <a:fld id="{A31427DD-6F30-4754-A642-98538026708B}" type="slidenum">
              <a:rPr lang="en-GB" smtClean="0"/>
              <a:t>33</a:t>
            </a:fld>
            <a:endParaRPr lang="en-GB" dirty="0"/>
          </a:p>
        </p:txBody>
      </p:sp>
    </p:spTree>
    <p:extLst>
      <p:ext uri="{BB962C8B-B14F-4D97-AF65-F5344CB8AC3E}">
        <p14:creationId xmlns:p14="http://schemas.microsoft.com/office/powerpoint/2010/main" val="17592630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ooter Placeholder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400" dirty="0" smtClean="0"/>
              <a:t>(C) Stephen Senn 2015</a:t>
            </a:r>
            <a:endParaRPr lang="en-GB" altLang="en-US" sz="1400" dirty="0"/>
          </a:p>
        </p:txBody>
      </p:sp>
      <p:sp>
        <p:nvSpPr>
          <p:cNvPr id="17413" name="Content Placeholder 2"/>
          <p:cNvSpPr txBox="1">
            <a:spLocks/>
          </p:cNvSpPr>
          <p:nvPr/>
        </p:nvSpPr>
        <p:spPr bwMode="auto">
          <a:xfrm>
            <a:off x="618929"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GB" altLang="en-US" sz="2400" dirty="0">
                <a:latin typeface="+mn-lt"/>
              </a:rPr>
              <a:t>Two dice are rolled</a:t>
            </a:r>
          </a:p>
          <a:p>
            <a:pPr lvl="1"/>
            <a:r>
              <a:rPr lang="en-GB" altLang="en-US" sz="2400" dirty="0">
                <a:latin typeface="+mn-lt"/>
              </a:rPr>
              <a:t>Red die</a:t>
            </a:r>
          </a:p>
          <a:p>
            <a:pPr lvl="1"/>
            <a:r>
              <a:rPr lang="en-GB" altLang="en-US" sz="2400" dirty="0">
                <a:latin typeface="+mn-lt"/>
              </a:rPr>
              <a:t>Black die</a:t>
            </a:r>
          </a:p>
          <a:p>
            <a:r>
              <a:rPr lang="en-GB" altLang="en-US" sz="2400" dirty="0">
                <a:latin typeface="+mn-lt"/>
              </a:rPr>
              <a:t>You have to call correctly the </a:t>
            </a:r>
            <a:r>
              <a:rPr lang="en-GB" altLang="en-US" sz="2400" dirty="0" smtClean="0">
                <a:latin typeface="+mn-lt"/>
              </a:rPr>
              <a:t>probability </a:t>
            </a:r>
            <a:r>
              <a:rPr lang="en-GB" altLang="en-US" sz="2400" dirty="0">
                <a:latin typeface="+mn-lt"/>
              </a:rPr>
              <a:t>of a total score of 10</a:t>
            </a:r>
          </a:p>
          <a:p>
            <a:r>
              <a:rPr lang="en-GB" altLang="en-US" sz="2400" dirty="0">
                <a:latin typeface="+mn-lt"/>
              </a:rPr>
              <a:t>Three variants</a:t>
            </a:r>
          </a:p>
          <a:p>
            <a:pPr lvl="1"/>
            <a:r>
              <a:rPr lang="en-GB" altLang="en-US" sz="2400" dirty="0">
                <a:latin typeface="+mn-lt"/>
              </a:rPr>
              <a:t>Game 1 You call the </a:t>
            </a:r>
            <a:r>
              <a:rPr lang="en-GB" altLang="en-US" sz="2400" dirty="0" smtClean="0">
                <a:latin typeface="+mn-lt"/>
              </a:rPr>
              <a:t>probability </a:t>
            </a:r>
            <a:r>
              <a:rPr lang="en-GB" altLang="en-US" sz="2400" dirty="0">
                <a:latin typeface="+mn-lt"/>
              </a:rPr>
              <a:t>and the dice are rolled together</a:t>
            </a:r>
          </a:p>
          <a:p>
            <a:pPr lvl="1"/>
            <a:r>
              <a:rPr lang="en-GB" altLang="en-US" sz="2400" dirty="0">
                <a:latin typeface="+mn-lt"/>
              </a:rPr>
              <a:t>Game 2 the red die is rolled first, you are shown the score and then must call the </a:t>
            </a:r>
            <a:r>
              <a:rPr lang="en-GB" altLang="en-US" sz="2400" dirty="0" smtClean="0">
                <a:latin typeface="+mn-lt"/>
              </a:rPr>
              <a:t>probability</a:t>
            </a:r>
            <a:endParaRPr lang="en-GB" altLang="en-US" sz="2400" dirty="0">
              <a:latin typeface="+mn-lt"/>
            </a:endParaRPr>
          </a:p>
          <a:p>
            <a:pPr lvl="1"/>
            <a:r>
              <a:rPr lang="en-GB" altLang="en-US" sz="2400" dirty="0">
                <a:latin typeface="+mn-lt"/>
              </a:rPr>
              <a:t>Game 3 </a:t>
            </a:r>
            <a:r>
              <a:rPr lang="en-GB" altLang="en-US" sz="2400" dirty="0" smtClean="0">
                <a:latin typeface="+mn-lt"/>
              </a:rPr>
              <a:t>the </a:t>
            </a:r>
            <a:r>
              <a:rPr lang="en-GB" altLang="en-US" sz="2400" dirty="0">
                <a:latin typeface="+mn-lt"/>
              </a:rPr>
              <a:t>red die is rolled first, you are not shown the score and then must call the </a:t>
            </a:r>
            <a:r>
              <a:rPr lang="en-GB" altLang="en-US" sz="2400" dirty="0" smtClean="0">
                <a:latin typeface="+mn-lt"/>
              </a:rPr>
              <a:t>probability</a:t>
            </a:r>
            <a:endParaRPr lang="en-GB" altLang="en-US" sz="2400" dirty="0">
              <a:latin typeface="+mn-lt"/>
            </a:endParaRPr>
          </a:p>
        </p:txBody>
      </p:sp>
      <p:sp>
        <p:nvSpPr>
          <p:cNvPr id="17414" name="Title 1"/>
          <p:cNvSpPr txBox="1">
            <a:spLocks/>
          </p:cNvSpPr>
          <p:nvPr/>
        </p:nvSpPr>
        <p:spPr bwMode="auto">
          <a:xfrm>
            <a:off x="562946" y="34210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4000" b="1" dirty="0">
                <a:solidFill>
                  <a:srgbClr val="1F497D"/>
                </a:solidFill>
                <a:latin typeface="+mj-lt"/>
              </a:rPr>
              <a:t>Game of Chance</a:t>
            </a:r>
          </a:p>
        </p:txBody>
      </p:sp>
      <p:sp>
        <p:nvSpPr>
          <p:cNvPr id="2" name="Slide Number Placeholder 1"/>
          <p:cNvSpPr>
            <a:spLocks noGrp="1"/>
          </p:cNvSpPr>
          <p:nvPr>
            <p:ph type="sldNum" sz="quarter" idx="12"/>
          </p:nvPr>
        </p:nvSpPr>
        <p:spPr/>
        <p:txBody>
          <a:bodyPr/>
          <a:lstStyle/>
          <a:p>
            <a:fld id="{A31427DD-6F30-4754-A642-98538026708B}" type="slidenum">
              <a:rPr lang="en-GB" smtClean="0"/>
              <a:t>34</a:t>
            </a:fld>
            <a:endParaRPr lang="en-GB" dirty="0"/>
          </a:p>
        </p:txBody>
      </p:sp>
    </p:spTree>
    <p:extLst>
      <p:ext uri="{BB962C8B-B14F-4D97-AF65-F5344CB8AC3E}">
        <p14:creationId xmlns:p14="http://schemas.microsoft.com/office/powerpoint/2010/main" val="18702166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Footer Placeholder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400" dirty="0" smtClean="0"/>
              <a:t>(C) Stephen Senn 2015</a:t>
            </a:r>
            <a:endParaRPr lang="en-GB" altLang="en-US" sz="1400" dirty="0"/>
          </a:p>
        </p:txBody>
      </p:sp>
      <p:pic>
        <p:nvPicPr>
          <p:cNvPr id="1843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54164"/>
            <a:ext cx="8229600" cy="318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itle 5"/>
          <p:cNvSpPr txBox="1">
            <a:spLocks/>
          </p:cNvSpPr>
          <p:nvPr/>
        </p:nvSpPr>
        <p:spPr bwMode="auto">
          <a:xfrm>
            <a:off x="400309" y="280990"/>
            <a:ext cx="88915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4000" b="1" dirty="0">
                <a:solidFill>
                  <a:srgbClr val="1F497D"/>
                </a:solidFill>
                <a:latin typeface="+mj-lt"/>
              </a:rPr>
              <a:t>Total Score when Rolling Two Dice</a:t>
            </a:r>
          </a:p>
        </p:txBody>
      </p:sp>
      <p:sp>
        <p:nvSpPr>
          <p:cNvPr id="18439" name="TextBox 6"/>
          <p:cNvSpPr txBox="1">
            <a:spLocks noChangeArrowheads="1"/>
          </p:cNvSpPr>
          <p:nvPr/>
        </p:nvSpPr>
        <p:spPr bwMode="auto">
          <a:xfrm>
            <a:off x="2063750" y="5445125"/>
            <a:ext cx="792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solidFill>
                  <a:srgbClr val="000000"/>
                </a:solidFill>
                <a:latin typeface="Calibri" panose="020F0502020204030204" pitchFamily="34" charset="0"/>
              </a:rPr>
              <a:t>Variant 1. Three of 36 equally likely results give a 10. The probability is 3/36=1/12.</a:t>
            </a:r>
          </a:p>
        </p:txBody>
      </p:sp>
      <p:sp>
        <p:nvSpPr>
          <p:cNvPr id="2" name="Slide Number Placeholder 1"/>
          <p:cNvSpPr>
            <a:spLocks noGrp="1"/>
          </p:cNvSpPr>
          <p:nvPr>
            <p:ph type="sldNum" sz="quarter" idx="12"/>
          </p:nvPr>
        </p:nvSpPr>
        <p:spPr/>
        <p:txBody>
          <a:bodyPr/>
          <a:lstStyle/>
          <a:p>
            <a:fld id="{A31427DD-6F30-4754-A642-98538026708B}" type="slidenum">
              <a:rPr lang="en-GB" smtClean="0"/>
              <a:t>35</a:t>
            </a:fld>
            <a:endParaRPr lang="en-GB" dirty="0"/>
          </a:p>
        </p:txBody>
      </p:sp>
    </p:spTree>
    <p:extLst>
      <p:ext uri="{BB962C8B-B14F-4D97-AF65-F5344CB8AC3E}">
        <p14:creationId xmlns:p14="http://schemas.microsoft.com/office/powerpoint/2010/main" val="14397006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ooter Placeholder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400" dirty="0" smtClean="0"/>
              <a:t>(C) Stephen Senn 2015</a:t>
            </a:r>
            <a:endParaRPr lang="en-GB" altLang="en-US" sz="1400" dirty="0"/>
          </a:p>
        </p:txBody>
      </p:sp>
      <p:pic>
        <p:nvPicPr>
          <p:cNvPr id="1946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54164"/>
            <a:ext cx="8229600" cy="318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3"/>
          <p:cNvSpPr txBox="1">
            <a:spLocks noChangeArrowheads="1"/>
          </p:cNvSpPr>
          <p:nvPr/>
        </p:nvSpPr>
        <p:spPr bwMode="auto">
          <a:xfrm>
            <a:off x="2432050" y="5013326"/>
            <a:ext cx="76962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1100"/>
              </a:spcBef>
              <a:buNone/>
            </a:pPr>
            <a:r>
              <a:rPr lang="en-GB" altLang="en-US" sz="1800" dirty="0">
                <a:solidFill>
                  <a:srgbClr val="000000"/>
                </a:solidFill>
              </a:rPr>
              <a:t>Variant 2: </a:t>
            </a:r>
            <a:r>
              <a:rPr lang="en-GB" altLang="en-US" sz="1800" i="1" dirty="0">
                <a:solidFill>
                  <a:srgbClr val="000000"/>
                </a:solidFill>
              </a:rPr>
              <a:t>If </a:t>
            </a:r>
            <a:r>
              <a:rPr lang="en-GB" altLang="en-US" sz="1800" dirty="0">
                <a:solidFill>
                  <a:srgbClr val="000000"/>
                </a:solidFill>
              </a:rPr>
              <a:t>the red die score is 1,2 or 3, the probability of a total of10 is 0. </a:t>
            </a:r>
            <a:r>
              <a:rPr lang="en-GB" altLang="en-US" sz="1800" i="1" dirty="0">
                <a:solidFill>
                  <a:srgbClr val="000000"/>
                </a:solidFill>
              </a:rPr>
              <a:t>If</a:t>
            </a:r>
            <a:r>
              <a:rPr lang="en-GB" altLang="en-US" sz="1800" dirty="0">
                <a:solidFill>
                  <a:srgbClr val="000000"/>
                </a:solidFill>
              </a:rPr>
              <a:t> the red die score is 4,5 or 6, the probability of a total of10 is 1/6.</a:t>
            </a:r>
          </a:p>
          <a:p>
            <a:pPr>
              <a:spcBef>
                <a:spcPts val="1100"/>
              </a:spcBef>
              <a:buNone/>
            </a:pPr>
            <a:r>
              <a:rPr lang="en-GB" altLang="en-US" sz="1800" dirty="0">
                <a:solidFill>
                  <a:srgbClr val="000000"/>
                </a:solidFill>
              </a:rPr>
              <a:t>Variant 3: The probability = (½ x 0) + (½ x 1/6) = 1/12</a:t>
            </a:r>
          </a:p>
        </p:txBody>
      </p:sp>
      <p:sp>
        <p:nvSpPr>
          <p:cNvPr id="6" name="Title 5"/>
          <p:cNvSpPr txBox="1">
            <a:spLocks/>
          </p:cNvSpPr>
          <p:nvPr/>
        </p:nvSpPr>
        <p:spPr bwMode="auto">
          <a:xfrm>
            <a:off x="400309" y="280990"/>
            <a:ext cx="88915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4000" b="1" dirty="0">
                <a:solidFill>
                  <a:srgbClr val="1F497D"/>
                </a:solidFill>
                <a:latin typeface="+mj-lt"/>
              </a:rPr>
              <a:t>Total Score when Rolling Two Dice</a:t>
            </a:r>
          </a:p>
        </p:txBody>
      </p:sp>
      <p:sp>
        <p:nvSpPr>
          <p:cNvPr id="2" name="Slide Number Placeholder 1"/>
          <p:cNvSpPr>
            <a:spLocks noGrp="1"/>
          </p:cNvSpPr>
          <p:nvPr>
            <p:ph type="sldNum" sz="quarter" idx="12"/>
          </p:nvPr>
        </p:nvSpPr>
        <p:spPr/>
        <p:txBody>
          <a:bodyPr/>
          <a:lstStyle/>
          <a:p>
            <a:fld id="{A31427DD-6F30-4754-A642-98538026708B}" type="slidenum">
              <a:rPr lang="en-GB" smtClean="0"/>
              <a:t>36</a:t>
            </a:fld>
            <a:endParaRPr lang="en-GB" dirty="0"/>
          </a:p>
        </p:txBody>
      </p:sp>
    </p:spTree>
    <p:extLst>
      <p:ext uri="{BB962C8B-B14F-4D97-AF65-F5344CB8AC3E}">
        <p14:creationId xmlns:p14="http://schemas.microsoft.com/office/powerpoint/2010/main" val="41625014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H" dirty="0" smtClean="0"/>
              <a:t>The morals</a:t>
            </a:r>
            <a:endParaRPr lang="en-GB" dirty="0"/>
          </a:p>
        </p:txBody>
      </p:sp>
      <p:sp>
        <p:nvSpPr>
          <p:cNvPr id="5" name="Text Placeholder 4"/>
          <p:cNvSpPr>
            <a:spLocks noGrp="1"/>
          </p:cNvSpPr>
          <p:nvPr>
            <p:ph type="body" idx="1"/>
          </p:nvPr>
        </p:nvSpPr>
        <p:spPr/>
        <p:txBody>
          <a:bodyPr/>
          <a:lstStyle/>
          <a:p>
            <a:r>
              <a:rPr lang="en-US" dirty="0" smtClean="0"/>
              <a:t>Dice games</a:t>
            </a:r>
            <a:endParaRPr lang="en-US" dirty="0"/>
          </a:p>
        </p:txBody>
      </p:sp>
      <p:sp>
        <p:nvSpPr>
          <p:cNvPr id="6" name="Content Placeholder 5"/>
          <p:cNvSpPr>
            <a:spLocks noGrp="1"/>
          </p:cNvSpPr>
          <p:nvPr>
            <p:ph sz="half" idx="2"/>
          </p:nvPr>
        </p:nvSpPr>
        <p:spPr/>
        <p:txBody>
          <a:bodyPr/>
          <a:lstStyle/>
          <a:p>
            <a:r>
              <a:rPr lang="en-US" sz="2400" dirty="0" smtClean="0"/>
              <a:t>You can’t treat game 2 like game 1</a:t>
            </a:r>
          </a:p>
          <a:p>
            <a:pPr lvl="1"/>
            <a:r>
              <a:rPr lang="en-US" sz="1800" dirty="0" smtClean="0"/>
              <a:t>You must condition on the information received</a:t>
            </a:r>
          </a:p>
          <a:p>
            <a:pPr lvl="1"/>
            <a:r>
              <a:rPr lang="en-US" sz="1800" dirty="0" smtClean="0"/>
              <a:t>You must use the actual data from the red die</a:t>
            </a:r>
          </a:p>
          <a:p>
            <a:r>
              <a:rPr lang="en-US" sz="2400" dirty="0" smtClean="0"/>
              <a:t>You can treat game 3 like game 1</a:t>
            </a:r>
          </a:p>
          <a:p>
            <a:pPr lvl="1"/>
            <a:r>
              <a:rPr lang="en-US" sz="1800" dirty="0" smtClean="0"/>
              <a:t>You can use the distribution in probability that the red die has</a:t>
            </a:r>
          </a:p>
          <a:p>
            <a:pPr lvl="1"/>
            <a:endParaRPr lang="en-US" sz="2000" dirty="0" smtClean="0"/>
          </a:p>
          <a:p>
            <a:endParaRPr lang="en-GB" dirty="0"/>
          </a:p>
        </p:txBody>
      </p:sp>
      <p:sp>
        <p:nvSpPr>
          <p:cNvPr id="7" name="Text Placeholder 6"/>
          <p:cNvSpPr>
            <a:spLocks noGrp="1"/>
          </p:cNvSpPr>
          <p:nvPr>
            <p:ph type="body" sz="quarter" idx="3"/>
          </p:nvPr>
        </p:nvSpPr>
        <p:spPr/>
        <p:txBody>
          <a:bodyPr/>
          <a:lstStyle/>
          <a:p>
            <a:r>
              <a:rPr lang="en-US" dirty="0" smtClean="0"/>
              <a:t>Clinical Trials</a:t>
            </a:r>
            <a:endParaRPr lang="en-US" dirty="0"/>
          </a:p>
        </p:txBody>
      </p:sp>
      <p:sp>
        <p:nvSpPr>
          <p:cNvPr id="8" name="Content Placeholder 7"/>
          <p:cNvSpPr>
            <a:spLocks noGrp="1"/>
          </p:cNvSpPr>
          <p:nvPr>
            <p:ph sz="quarter" idx="4"/>
          </p:nvPr>
        </p:nvSpPr>
        <p:spPr/>
        <p:txBody>
          <a:bodyPr>
            <a:normAutofit/>
          </a:bodyPr>
          <a:lstStyle/>
          <a:p>
            <a:r>
              <a:rPr lang="en-US" sz="2400" dirty="0" smtClean="0"/>
              <a:t>You can’t ignore an observed prognostic covariate just because you randomised </a:t>
            </a:r>
          </a:p>
          <a:p>
            <a:pPr lvl="1"/>
            <a:r>
              <a:rPr lang="en-US" sz="1800" dirty="0" smtClean="0"/>
              <a:t>That would be to treat game 2 like game 1</a:t>
            </a:r>
          </a:p>
          <a:p>
            <a:r>
              <a:rPr lang="en-US" sz="2400" dirty="0" smtClean="0"/>
              <a:t>You can ignore an unobserved covariate precisely because you did randomise</a:t>
            </a:r>
          </a:p>
          <a:p>
            <a:pPr lvl="1"/>
            <a:r>
              <a:rPr lang="en-US" sz="1800" dirty="0" smtClean="0"/>
              <a:t>You are entitled to treat game 3 like game 1</a:t>
            </a:r>
          </a:p>
          <a:p>
            <a:endParaRPr lang="en-GB" dirty="0"/>
          </a:p>
        </p:txBody>
      </p:sp>
      <p:sp>
        <p:nvSpPr>
          <p:cNvPr id="2" name="Footer Placeholder 1"/>
          <p:cNvSpPr>
            <a:spLocks noGrp="1"/>
          </p:cNvSpPr>
          <p:nvPr>
            <p:ph type="ftr" sz="quarter" idx="11"/>
          </p:nvPr>
        </p:nvSpPr>
        <p:spPr/>
        <p:txBody>
          <a:bodyPr/>
          <a:lstStyle/>
          <a:p>
            <a:r>
              <a:rPr lang="en-GB" dirty="0" smtClean="0"/>
              <a:t>(C) Stephen Senn 2015</a:t>
            </a:r>
            <a:endParaRPr lang="en-GB" dirty="0"/>
          </a:p>
        </p:txBody>
      </p:sp>
      <p:sp>
        <p:nvSpPr>
          <p:cNvPr id="3" name="Slide Number Placeholder 2"/>
          <p:cNvSpPr>
            <a:spLocks noGrp="1"/>
          </p:cNvSpPr>
          <p:nvPr>
            <p:ph type="sldNum" sz="quarter" idx="12"/>
          </p:nvPr>
        </p:nvSpPr>
        <p:spPr/>
        <p:txBody>
          <a:bodyPr/>
          <a:lstStyle/>
          <a:p>
            <a:fld id="{A31427DD-6F30-4754-A642-98538026708B}" type="slidenum">
              <a:rPr lang="en-GB" smtClean="0"/>
              <a:t>37</a:t>
            </a:fld>
            <a:endParaRPr lang="en-GB" dirty="0"/>
          </a:p>
        </p:txBody>
      </p:sp>
    </p:spTree>
    <p:extLst>
      <p:ext uri="{BB962C8B-B14F-4D97-AF65-F5344CB8AC3E}">
        <p14:creationId xmlns:p14="http://schemas.microsoft.com/office/powerpoint/2010/main" val="9944507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error</a:t>
            </a:r>
            <a:endParaRPr lang="en-US" dirty="0"/>
          </a:p>
        </p:txBody>
      </p:sp>
      <p:sp>
        <p:nvSpPr>
          <p:cNvPr id="4" name="Content Placeholder 3"/>
          <p:cNvSpPr>
            <a:spLocks noGrp="1"/>
          </p:cNvSpPr>
          <p:nvPr>
            <p:ph idx="1"/>
          </p:nvPr>
        </p:nvSpPr>
        <p:spPr/>
        <p:txBody>
          <a:bodyPr/>
          <a:lstStyle/>
          <a:p>
            <a:r>
              <a:rPr lang="en-US" dirty="0" smtClean="0"/>
              <a:t>The error is to assume that because you can’t use randomisation as a justification for ignoring information it is useless</a:t>
            </a:r>
          </a:p>
          <a:p>
            <a:r>
              <a:rPr lang="en-US" dirty="0" smtClean="0"/>
              <a:t>It is useful for what you don’t see</a:t>
            </a:r>
          </a:p>
          <a:p>
            <a:r>
              <a:rPr lang="en-US" dirty="0" smtClean="0"/>
              <a:t>Knowing that the two-dice game is fair is important even though the average probability is not relevant to game two</a:t>
            </a:r>
          </a:p>
          <a:p>
            <a:r>
              <a:rPr lang="en-US" b="1" i="1" dirty="0" smtClean="0"/>
              <a:t>Average probabilities are important for calibrating your inferences</a:t>
            </a:r>
          </a:p>
          <a:p>
            <a:pPr lvl="1"/>
            <a:r>
              <a:rPr lang="en-US" dirty="0" smtClean="0"/>
              <a:t>Your conditional probabilities must be coherent with your marginal ones</a:t>
            </a:r>
          </a:p>
          <a:p>
            <a:pPr lvl="2"/>
            <a:r>
              <a:rPr lang="en-US" dirty="0" smtClean="0"/>
              <a:t>See the relationship between the games</a:t>
            </a:r>
            <a:endParaRPr lang="en-US" dirty="0"/>
          </a:p>
        </p:txBody>
      </p:sp>
      <p:sp>
        <p:nvSpPr>
          <p:cNvPr id="2" name="Footer Placeholder 1"/>
          <p:cNvSpPr>
            <a:spLocks noGrp="1"/>
          </p:cNvSpPr>
          <p:nvPr>
            <p:ph type="ftr" sz="quarter" idx="11"/>
          </p:nvPr>
        </p:nvSpPr>
        <p:spPr/>
        <p:txBody>
          <a:bodyPr/>
          <a:lstStyle/>
          <a:p>
            <a:r>
              <a:rPr lang="en-GB" dirty="0" smtClean="0"/>
              <a:t>(C) Stephen Senn 2015</a:t>
            </a:r>
            <a:endParaRPr lang="en-GB" dirty="0"/>
          </a:p>
        </p:txBody>
      </p:sp>
      <p:sp>
        <p:nvSpPr>
          <p:cNvPr id="5" name="Slide Number Placeholder 4"/>
          <p:cNvSpPr>
            <a:spLocks noGrp="1"/>
          </p:cNvSpPr>
          <p:nvPr>
            <p:ph type="sldNum" sz="quarter" idx="12"/>
          </p:nvPr>
        </p:nvSpPr>
        <p:spPr/>
        <p:txBody>
          <a:bodyPr/>
          <a:lstStyle/>
          <a:p>
            <a:fld id="{A31427DD-6F30-4754-A642-98538026708B}" type="slidenum">
              <a:rPr lang="en-GB" smtClean="0"/>
              <a:t>38</a:t>
            </a:fld>
            <a:endParaRPr lang="en-GB" dirty="0"/>
          </a:p>
        </p:txBody>
      </p:sp>
    </p:spTree>
    <p:extLst>
      <p:ext uri="{BB962C8B-B14F-4D97-AF65-F5344CB8AC3E}">
        <p14:creationId xmlns:p14="http://schemas.microsoft.com/office/powerpoint/2010/main" val="38800741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A Red Herring</a:t>
            </a:r>
            <a:endParaRPr lang="en-GB" b="1" dirty="0">
              <a:solidFill>
                <a:schemeClr val="tx2"/>
              </a:solidFill>
            </a:endParaRPr>
          </a:p>
        </p:txBody>
      </p:sp>
      <p:sp>
        <p:nvSpPr>
          <p:cNvPr id="5" name="Footer Placeholder 4"/>
          <p:cNvSpPr>
            <a:spLocks noGrp="1"/>
          </p:cNvSpPr>
          <p:nvPr>
            <p:ph type="ftr" sz="quarter" idx="11"/>
          </p:nvPr>
        </p:nvSpPr>
        <p:spPr>
          <a:prstGeom prst="rect">
            <a:avLst/>
          </a:prstGeom>
        </p:spPr>
        <p:txBody>
          <a:bodyPr/>
          <a:lstStyle/>
          <a:p>
            <a:pPr lvl="0"/>
            <a:r>
              <a:rPr lang="en-GB" dirty="0" smtClean="0"/>
              <a:t>(C) Stephen Senn 2015</a:t>
            </a:r>
            <a:endParaRPr lang="en-GB" dirty="0"/>
          </a:p>
        </p:txBody>
      </p:sp>
      <p:sp>
        <p:nvSpPr>
          <p:cNvPr id="6" name="Slide Number Placeholder 5"/>
          <p:cNvSpPr>
            <a:spLocks noGrp="1"/>
          </p:cNvSpPr>
          <p:nvPr>
            <p:ph type="sldNum" sz="quarter" idx="12"/>
          </p:nvPr>
        </p:nvSpPr>
        <p:spPr>
          <a:prstGeom prst="rect">
            <a:avLst/>
          </a:prstGeom>
        </p:spPr>
        <p:txBody>
          <a:bodyPr/>
          <a:lstStyle/>
          <a:p>
            <a:pPr lvl="0"/>
            <a:fld id="{860A5CA3-A856-492F-826B-EE2C7B7F6251}" type="slidenum">
              <a:rPr lang="en-GB" smtClean="0"/>
              <a:pPr lvl="0"/>
              <a:t>39</a:t>
            </a:fld>
            <a:endParaRPr lang="en-GB" dirty="0"/>
          </a:p>
        </p:txBody>
      </p:sp>
      <p:sp>
        <p:nvSpPr>
          <p:cNvPr id="4" name="Content Placeholder 3"/>
          <p:cNvSpPr>
            <a:spLocks noGrp="1"/>
          </p:cNvSpPr>
          <p:nvPr>
            <p:ph sz="half" idx="2"/>
          </p:nvPr>
        </p:nvSpPr>
        <p:spPr/>
        <p:txBody>
          <a:bodyPr/>
          <a:lstStyle/>
          <a:p>
            <a:r>
              <a:rPr lang="en-GB" dirty="0"/>
              <a:t>One sometimes hears that the fact that there are indefinitely many covariates means that randomisation is useless</a:t>
            </a:r>
          </a:p>
          <a:p>
            <a:r>
              <a:rPr lang="en-GB" dirty="0"/>
              <a:t>This is quite wrong </a:t>
            </a:r>
          </a:p>
          <a:p>
            <a:r>
              <a:rPr lang="en-GB" dirty="0"/>
              <a:t>It is based on a misunderstanding that variant 3 of our game should </a:t>
            </a:r>
            <a:r>
              <a:rPr lang="en-GB" b="1" i="1" dirty="0"/>
              <a:t>not</a:t>
            </a:r>
            <a:r>
              <a:rPr lang="en-GB" dirty="0"/>
              <a:t> be analysed like variant 1</a:t>
            </a:r>
          </a:p>
          <a:p>
            <a:r>
              <a:rPr lang="en-GB" dirty="0"/>
              <a:t>I showed you that it </a:t>
            </a:r>
            <a:r>
              <a:rPr lang="en-GB" b="1" i="1" dirty="0"/>
              <a:t>should</a:t>
            </a:r>
          </a:p>
          <a:p>
            <a:endParaRPr lang="en-GB" dirty="0"/>
          </a:p>
        </p:txBody>
      </p:sp>
      <p:sp>
        <p:nvSpPr>
          <p:cNvPr id="9" name="Content Placeholder 2"/>
          <p:cNvSpPr>
            <a:spLocks noGrp="1"/>
          </p:cNvSpPr>
          <p:nvPr>
            <p:ph sz="half" idx="1"/>
          </p:nvPr>
        </p:nvSpPr>
        <p:spPr/>
        <p:txBody>
          <a:bodyPr>
            <a:normAutofit/>
          </a:bodyPr>
          <a:lstStyle/>
          <a:p>
            <a:pPr marL="0" indent="0">
              <a:buNone/>
            </a:pPr>
            <a:r>
              <a:rPr lang="en-GB" sz="2400" dirty="0" smtClean="0"/>
              <a:t>“Even </a:t>
            </a:r>
            <a:r>
              <a:rPr lang="en-GB" sz="2400" dirty="0"/>
              <a:t>if there is only a small probability that an individual factor is </a:t>
            </a:r>
            <a:r>
              <a:rPr lang="en-GB" sz="2400" dirty="0" smtClean="0"/>
              <a:t>un- balanced</a:t>
            </a:r>
            <a:r>
              <a:rPr lang="en-GB" sz="2400" dirty="0"/>
              <a:t>, given that there are indeﬁnitely many possible confounding </a:t>
            </a:r>
            <a:r>
              <a:rPr lang="en-GB" sz="2400" dirty="0" smtClean="0"/>
              <a:t>factors</a:t>
            </a:r>
            <a:r>
              <a:rPr lang="en-GB" sz="2400" dirty="0"/>
              <a:t>, then it would seem to follow that the probability that there is </a:t>
            </a:r>
            <a:r>
              <a:rPr lang="en-GB" sz="2400" dirty="0" smtClean="0"/>
              <a:t>some factor </a:t>
            </a:r>
            <a:r>
              <a:rPr lang="en-GB" sz="2400" dirty="0"/>
              <a:t>on which the two groups are unbalanced (when remember </a:t>
            </a:r>
            <a:r>
              <a:rPr lang="en-GB" sz="2400" dirty="0" smtClean="0"/>
              <a:t>randomly constructed</a:t>
            </a:r>
            <a:r>
              <a:rPr lang="en-GB" sz="2400" dirty="0"/>
              <a:t>) might for all anyone knows be high. </a:t>
            </a:r>
            <a:r>
              <a:rPr lang="en-GB" sz="2400" dirty="0" smtClean="0"/>
              <a:t>“ Worrall, 2002</a:t>
            </a:r>
            <a:endParaRPr lang="en-GB" sz="2400" dirty="0"/>
          </a:p>
        </p:txBody>
      </p:sp>
    </p:spTree>
    <p:extLst>
      <p:ext uri="{BB962C8B-B14F-4D97-AF65-F5344CB8AC3E}">
        <p14:creationId xmlns:p14="http://schemas.microsoft.com/office/powerpoint/2010/main" val="2931690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 I</a:t>
            </a:r>
            <a:endParaRPr lang="en-GB" dirty="0"/>
          </a:p>
        </p:txBody>
      </p:sp>
      <p:sp>
        <p:nvSpPr>
          <p:cNvPr id="3" name="Text Placeholder 2"/>
          <p:cNvSpPr>
            <a:spLocks noGrp="1"/>
          </p:cNvSpPr>
          <p:nvPr>
            <p:ph type="body" idx="1"/>
          </p:nvPr>
        </p:nvSpPr>
        <p:spPr/>
        <p:txBody>
          <a:bodyPr/>
          <a:lstStyle/>
          <a:p>
            <a:r>
              <a:rPr lang="en-GB" dirty="0" smtClean="0"/>
              <a:t>Basics and practical examples</a:t>
            </a:r>
            <a:endParaRPr lang="en-GB" dirty="0"/>
          </a:p>
        </p:txBody>
      </p:sp>
      <p:sp>
        <p:nvSpPr>
          <p:cNvPr id="4" name="Footer Placeholder 3"/>
          <p:cNvSpPr>
            <a:spLocks noGrp="1"/>
          </p:cNvSpPr>
          <p:nvPr>
            <p:ph type="ftr" sz="quarter" idx="11"/>
          </p:nvPr>
        </p:nvSpPr>
        <p:spPr/>
        <p:txBody>
          <a:bodyPr/>
          <a:lstStyle/>
          <a:p>
            <a:r>
              <a:rPr lang="en-GB" dirty="0" smtClean="0"/>
              <a:t>(C) Stephen Senn 2015</a:t>
            </a:r>
            <a:endParaRPr lang="en-GB" dirty="0"/>
          </a:p>
        </p:txBody>
      </p:sp>
      <p:sp>
        <p:nvSpPr>
          <p:cNvPr id="5" name="Slide Number Placeholder 4"/>
          <p:cNvSpPr>
            <a:spLocks noGrp="1"/>
          </p:cNvSpPr>
          <p:nvPr>
            <p:ph type="sldNum" sz="quarter" idx="12"/>
          </p:nvPr>
        </p:nvSpPr>
        <p:spPr/>
        <p:txBody>
          <a:bodyPr/>
          <a:lstStyle/>
          <a:p>
            <a:fld id="{A31427DD-6F30-4754-A642-98538026708B}" type="slidenum">
              <a:rPr lang="en-GB" smtClean="0"/>
              <a:t>4</a:t>
            </a:fld>
            <a:endParaRPr lang="en-GB" dirty="0"/>
          </a:p>
        </p:txBody>
      </p:sp>
    </p:spTree>
    <p:extLst>
      <p:ext uri="{BB962C8B-B14F-4D97-AF65-F5344CB8AC3E}">
        <p14:creationId xmlns:p14="http://schemas.microsoft.com/office/powerpoint/2010/main" val="15827595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tx2"/>
                </a:solidFill>
              </a:rPr>
              <a:t>You are not free to imagine anything at all</a:t>
            </a:r>
            <a:endParaRPr lang="en-GB" b="1" dirty="0">
              <a:solidFill>
                <a:schemeClr val="tx2"/>
              </a:solidFill>
            </a:endParaRPr>
          </a:p>
        </p:txBody>
      </p:sp>
      <p:sp>
        <p:nvSpPr>
          <p:cNvPr id="3" name="Content Placeholder 2"/>
          <p:cNvSpPr>
            <a:spLocks noGrp="1"/>
          </p:cNvSpPr>
          <p:nvPr>
            <p:ph sz="half" idx="1"/>
          </p:nvPr>
        </p:nvSpPr>
        <p:spPr/>
        <p:txBody>
          <a:bodyPr/>
          <a:lstStyle/>
          <a:p>
            <a:r>
              <a:rPr lang="en-GB" sz="2400" dirty="0"/>
              <a:t>Imagine that you are in control of all the thousands and thousands of covariates that patients will </a:t>
            </a:r>
            <a:r>
              <a:rPr lang="en-GB" sz="2400" dirty="0" smtClean="0"/>
              <a:t>have</a:t>
            </a:r>
          </a:p>
          <a:p>
            <a:r>
              <a:rPr lang="en-US" sz="2400" dirty="0" smtClean="0"/>
              <a:t>You are now going to allocate the covariates and their effects to patients</a:t>
            </a:r>
          </a:p>
          <a:p>
            <a:pPr lvl="1"/>
            <a:r>
              <a:rPr lang="fr-CH" sz="2000" dirty="0" smtClean="0"/>
              <a:t>As in a </a:t>
            </a:r>
            <a:r>
              <a:rPr lang="fr-CH" sz="2000" b="1" u="sng" dirty="0" smtClean="0"/>
              <a:t>simulation</a:t>
            </a:r>
            <a:endParaRPr lang="en-GB" sz="2000" b="1" u="sng" dirty="0"/>
          </a:p>
          <a:p>
            <a:r>
              <a:rPr lang="en-GB" sz="2400" dirty="0"/>
              <a:t>If you respect the actual variation in human health that there can be you will find that the net total effect </a:t>
            </a:r>
            <a:r>
              <a:rPr lang="en-GB" sz="2400" dirty="0" smtClean="0"/>
              <a:t>of these covariates </a:t>
            </a:r>
            <a:r>
              <a:rPr lang="en-GB" sz="2400" dirty="0"/>
              <a:t>is </a:t>
            </a:r>
            <a:r>
              <a:rPr lang="en-GB" sz="2400" dirty="0" smtClean="0"/>
              <a:t>bounded</a:t>
            </a:r>
            <a:endParaRPr lang="en-GB" sz="2400" dirty="0"/>
          </a:p>
        </p:txBody>
      </p:sp>
      <mc:AlternateContent xmlns:mc="http://schemas.openxmlformats.org/markup-compatibility/2006">
        <mc:Choice xmlns:a14="http://schemas.microsoft.com/office/drawing/2010/main" Requires="a14">
          <p:sp>
            <p:nvSpPr>
              <p:cNvPr id="6" name="Content Placeholder 5"/>
              <p:cNvSpPr>
                <a:spLocks noGrp="1"/>
              </p:cNvSpPr>
              <p:nvPr>
                <p:ph sz="half" idx="2"/>
              </p:nvPr>
            </p:nvSpPr>
            <p:spPr/>
            <p:txBody>
              <a:bodyPr/>
              <a:lstStyle/>
              <a:p>
                <a:pPr marL="0" indent="0">
                  <a:buNone/>
                </a:pPr>
                <a14:m>
                  <m:oMathPara xmlns:m="http://schemas.openxmlformats.org/officeDocument/2006/math">
                    <m:oMathParaPr>
                      <m:jc m:val="centerGroup"/>
                    </m:oMathParaPr>
                    <m:oMath xmlns:m="http://schemas.openxmlformats.org/officeDocument/2006/math">
                      <m:r>
                        <a:rPr lang="fr-CH" sz="1800" b="0" i="1" smtClean="0">
                          <a:latin typeface="Cambria Math" panose="02040503050406030204" pitchFamily="18" charset="0"/>
                        </a:rPr>
                        <m:t>𝑌</m:t>
                      </m:r>
                      <m:r>
                        <a:rPr lang="fr-CH" sz="1800" b="0" i="1" smtClean="0">
                          <a:latin typeface="Cambria Math" panose="02040503050406030204" pitchFamily="18" charset="0"/>
                        </a:rPr>
                        <m:t>=</m:t>
                      </m:r>
                      <m:sSub>
                        <m:sSubPr>
                          <m:ctrlPr>
                            <a:rPr lang="fr-CH" sz="1800" b="0" i="1" smtClean="0">
                              <a:latin typeface="Cambria Math"/>
                            </a:rPr>
                          </m:ctrlPr>
                        </m:sSubPr>
                        <m:e>
                          <m:r>
                            <a:rPr lang="fr-CH" sz="1800" b="0" i="1" smtClean="0">
                              <a:latin typeface="Cambria Math" panose="02040503050406030204" pitchFamily="18" charset="0"/>
                              <a:ea typeface="Cambria Math" panose="02040503050406030204" pitchFamily="18" charset="0"/>
                            </a:rPr>
                            <m:t>𝛽</m:t>
                          </m:r>
                        </m:e>
                        <m:sub>
                          <m:r>
                            <a:rPr lang="fr-CH" sz="1800" b="0" i="1" smtClean="0">
                              <a:latin typeface="Cambria Math" panose="02040503050406030204" pitchFamily="18" charset="0"/>
                            </a:rPr>
                            <m:t>0</m:t>
                          </m:r>
                        </m:sub>
                      </m:sSub>
                      <m:r>
                        <a:rPr lang="fr-CH" sz="1800" b="0" i="1" smtClean="0">
                          <a:latin typeface="Cambria Math" panose="02040503050406030204" pitchFamily="18" charset="0"/>
                        </a:rPr>
                        <m:t>+</m:t>
                      </m:r>
                      <m:r>
                        <a:rPr lang="fr-CH" sz="1800" b="0" i="1" smtClean="0">
                          <a:latin typeface="Cambria Math"/>
                          <a:ea typeface="Cambria Math"/>
                        </a:rPr>
                        <m:t>𝜏</m:t>
                      </m:r>
                      <m:r>
                        <a:rPr lang="fr-CH" sz="1800" b="0" i="1" smtClean="0">
                          <a:latin typeface="Cambria Math" panose="02040503050406030204" pitchFamily="18" charset="0"/>
                        </a:rPr>
                        <m:t>𝑍</m:t>
                      </m:r>
                      <m:r>
                        <a:rPr lang="fr-CH" sz="1800" b="0" i="1" smtClean="0">
                          <a:latin typeface="Cambria Math" panose="02040503050406030204" pitchFamily="18" charset="0"/>
                        </a:rPr>
                        <m:t>+</m:t>
                      </m:r>
                      <m:sSub>
                        <m:sSubPr>
                          <m:ctrlPr>
                            <a:rPr lang="fr-CH" sz="1800" b="0" i="1" smtClean="0">
                              <a:latin typeface="Cambria Math"/>
                            </a:rPr>
                          </m:ctrlPr>
                        </m:sSubPr>
                        <m:e>
                          <m:r>
                            <a:rPr lang="fr-CH" sz="1800" b="0" i="1" smtClean="0">
                              <a:latin typeface="Cambria Math" panose="02040503050406030204" pitchFamily="18" charset="0"/>
                              <a:ea typeface="Cambria Math" panose="02040503050406030204" pitchFamily="18" charset="0"/>
                            </a:rPr>
                            <m:t>𝛽</m:t>
                          </m:r>
                        </m:e>
                        <m:sub>
                          <m:r>
                            <a:rPr lang="fr-CH" sz="1800" b="0" i="1" smtClean="0">
                              <a:latin typeface="Cambria Math" panose="02040503050406030204" pitchFamily="18" charset="0"/>
                            </a:rPr>
                            <m:t>1</m:t>
                          </m:r>
                        </m:sub>
                      </m:sSub>
                      <m:sSub>
                        <m:sSubPr>
                          <m:ctrlPr>
                            <a:rPr lang="fr-CH" sz="1800" b="0" i="1" smtClean="0">
                              <a:latin typeface="Cambria Math"/>
                            </a:rPr>
                          </m:ctrlPr>
                        </m:sSubPr>
                        <m:e>
                          <m:r>
                            <a:rPr lang="fr-CH" sz="1800" b="0" i="1" smtClean="0">
                              <a:latin typeface="Cambria Math" panose="02040503050406030204" pitchFamily="18" charset="0"/>
                            </a:rPr>
                            <m:t>𝑋</m:t>
                          </m:r>
                        </m:e>
                        <m:sub>
                          <m:r>
                            <a:rPr lang="fr-CH" sz="1800" b="0" i="1" smtClean="0">
                              <a:latin typeface="Cambria Math" panose="02040503050406030204" pitchFamily="18" charset="0"/>
                            </a:rPr>
                            <m:t>1</m:t>
                          </m:r>
                        </m:sub>
                      </m:sSub>
                      <m:r>
                        <a:rPr lang="fr-CH" sz="1800" b="0" i="1" smtClean="0">
                          <a:latin typeface="Cambria Math" panose="02040503050406030204" pitchFamily="18" charset="0"/>
                        </a:rPr>
                        <m:t>+…</m:t>
                      </m:r>
                      <m:sSub>
                        <m:sSubPr>
                          <m:ctrlPr>
                            <a:rPr lang="fr-CH" sz="1800" i="1">
                              <a:latin typeface="Cambria Math"/>
                            </a:rPr>
                          </m:ctrlPr>
                        </m:sSubPr>
                        <m:e>
                          <m:r>
                            <a:rPr lang="fr-CH" sz="1800" i="1">
                              <a:latin typeface="Cambria Math" panose="02040503050406030204" pitchFamily="18" charset="0"/>
                              <a:ea typeface="Cambria Math" panose="02040503050406030204" pitchFamily="18" charset="0"/>
                            </a:rPr>
                            <m:t>𝛽</m:t>
                          </m:r>
                        </m:e>
                        <m:sub>
                          <m:r>
                            <a:rPr lang="fr-CH" sz="1800" b="0" i="1" smtClean="0">
                              <a:latin typeface="Cambria Math" panose="02040503050406030204" pitchFamily="18" charset="0"/>
                              <a:ea typeface="Cambria Math" panose="02040503050406030204" pitchFamily="18" charset="0"/>
                            </a:rPr>
                            <m:t>𝑘</m:t>
                          </m:r>
                        </m:sub>
                      </m:sSub>
                      <m:sSub>
                        <m:sSubPr>
                          <m:ctrlPr>
                            <a:rPr lang="fr-CH" sz="1800" i="1">
                              <a:latin typeface="Cambria Math"/>
                            </a:rPr>
                          </m:ctrlPr>
                        </m:sSubPr>
                        <m:e>
                          <m:r>
                            <a:rPr lang="fr-CH" sz="1800" i="1">
                              <a:latin typeface="Cambria Math" panose="02040503050406030204" pitchFamily="18" charset="0"/>
                            </a:rPr>
                            <m:t>𝑋</m:t>
                          </m:r>
                        </m:e>
                        <m:sub>
                          <m:r>
                            <a:rPr lang="fr-CH" sz="1800" b="0" i="1" smtClean="0">
                              <a:latin typeface="Cambria Math" panose="02040503050406030204" pitchFamily="18" charset="0"/>
                            </a:rPr>
                            <m:t>𝑘</m:t>
                          </m:r>
                        </m:sub>
                      </m:sSub>
                      <m:r>
                        <a:rPr lang="fr-CH" sz="1800" b="0" i="1" smtClean="0">
                          <a:latin typeface="Cambria Math" panose="02040503050406030204" pitchFamily="18" charset="0"/>
                        </a:rPr>
                        <m:t>+…</m:t>
                      </m:r>
                    </m:oMath>
                  </m:oMathPara>
                </a14:m>
                <a:endParaRPr lang="en-GB" sz="1800" dirty="0" smtClean="0"/>
              </a:p>
              <a:p>
                <a:pPr marL="0" indent="0">
                  <a:buNone/>
                </a:pPr>
                <a:endParaRPr lang="fr-CH" sz="1800" dirty="0" smtClean="0"/>
              </a:p>
              <a:p>
                <a:pPr marL="0" indent="0">
                  <a:buNone/>
                </a:pPr>
                <a:r>
                  <a:rPr lang="en-US" sz="1800" dirty="0" smtClean="0"/>
                  <a:t>Where </a:t>
                </a:r>
                <a:r>
                  <a:rPr lang="en-US" sz="1800" i="1" dirty="0" smtClean="0"/>
                  <a:t>Z</a:t>
                </a:r>
                <a:r>
                  <a:rPr lang="en-US" sz="1800" dirty="0" smtClean="0"/>
                  <a:t> is a treatment </a:t>
                </a:r>
                <a:r>
                  <a:rPr lang="en-US" sz="1800" dirty="0" smtClean="0"/>
                  <a:t>indicator, </a:t>
                </a:r>
                <a:r>
                  <a:rPr lang="en-US" sz="1800" dirty="0" smtClean="0">
                    <a:sym typeface="Symbol"/>
                  </a:rPr>
                  <a:t> </a:t>
                </a:r>
                <a:r>
                  <a:rPr lang="en-US" sz="1800" dirty="0" err="1" smtClean="0">
                    <a:sym typeface="Symbol"/>
                  </a:rPr>
                  <a:t>si</a:t>
                </a:r>
                <a:r>
                  <a:rPr lang="en-US" sz="1800" dirty="0" smtClean="0">
                    <a:sym typeface="Symbol"/>
                  </a:rPr>
                  <a:t> the treatment effect, </a:t>
                </a:r>
                <a:r>
                  <a:rPr lang="en-US" sz="1800" dirty="0" smtClean="0"/>
                  <a:t>and </a:t>
                </a:r>
                <a:r>
                  <a:rPr lang="en-US" sz="1800" dirty="0" smtClean="0"/>
                  <a:t>the </a:t>
                </a:r>
                <a:r>
                  <a:rPr lang="en-US" sz="1800" i="1" dirty="0" smtClean="0"/>
                  <a:t>X</a:t>
                </a:r>
                <a:r>
                  <a:rPr lang="en-US" sz="1800" dirty="0" smtClean="0"/>
                  <a:t> are covariates. You are not free to arbitrarily assume any values you like for the </a:t>
                </a:r>
                <a:r>
                  <a:rPr lang="en-US" sz="1800" i="1" dirty="0" smtClean="0"/>
                  <a:t>Xs</a:t>
                </a:r>
                <a:r>
                  <a:rPr lang="en-US" sz="1800" dirty="0" smtClean="0"/>
                  <a:t> and the </a:t>
                </a:r>
                <a14:m>
                  <m:oMath xmlns:m="http://schemas.openxmlformats.org/officeDocument/2006/math">
                    <m:r>
                      <a:rPr lang="en-US" sz="1800" i="1" smtClean="0">
                        <a:latin typeface="Cambria Math" panose="02040503050406030204" pitchFamily="18" charset="0"/>
                        <a:ea typeface="Cambria Math" panose="02040503050406030204" pitchFamily="18" charset="0"/>
                      </a:rPr>
                      <m:t>𝛽</m:t>
                    </m:r>
                    <m:r>
                      <a:rPr lang="en-US" sz="1800" b="0" i="1" smtClean="0">
                        <a:latin typeface="Cambria Math" panose="02040503050406030204" pitchFamily="18" charset="0"/>
                        <a:ea typeface="Cambria Math" panose="02040503050406030204" pitchFamily="18" charset="0"/>
                      </a:rPr>
                      <m:t>𝑠</m:t>
                    </m:r>
                  </m:oMath>
                </a14:m>
                <a:r>
                  <a:rPr lang="en-US" sz="1800" dirty="0" smtClean="0"/>
                  <a:t> because the variance of </a:t>
                </a:r>
                <a:r>
                  <a:rPr lang="en-US" sz="1800" i="1" dirty="0" smtClean="0"/>
                  <a:t>Y</a:t>
                </a:r>
                <a:r>
                  <a:rPr lang="en-US" sz="1800" dirty="0" smtClean="0"/>
                  <a:t> must be respected.</a:t>
                </a:r>
                <a:endParaRPr lang="en-US" sz="1800" dirty="0"/>
              </a:p>
            </p:txBody>
          </p:sp>
        </mc:Choice>
        <mc:Fallback>
          <p:sp>
            <p:nvSpPr>
              <p:cNvPr id="6" name="Content Placeholder 5"/>
              <p:cNvSpPr>
                <a:spLocks noGrp="1" noRot="1" noChangeAspect="1" noMove="1" noResize="1" noEditPoints="1" noAdjustHandles="1" noChangeArrowheads="1" noChangeShapeType="1" noTextEdit="1"/>
              </p:cNvSpPr>
              <p:nvPr>
                <p:ph sz="half" idx="2"/>
              </p:nvPr>
            </p:nvSpPr>
            <p:spPr>
              <a:blipFill rotWithShape="1">
                <a:blip r:embed="rId2"/>
                <a:stretch>
                  <a:fillRect l="-1059"/>
                </a:stretch>
              </a:blipFill>
            </p:spPr>
            <p:txBody>
              <a:bodyPr/>
              <a:lstStyle/>
              <a:p>
                <a:r>
                  <a:rPr lang="en-GB">
                    <a:noFill/>
                  </a:rPr>
                  <a:t> </a:t>
                </a:r>
              </a:p>
            </p:txBody>
          </p:sp>
        </mc:Fallback>
      </mc:AlternateContent>
      <p:sp>
        <p:nvSpPr>
          <p:cNvPr id="4" name="Footer Placeholder 3"/>
          <p:cNvSpPr>
            <a:spLocks noGrp="1"/>
          </p:cNvSpPr>
          <p:nvPr>
            <p:ph type="ftr" sz="quarter" idx="11"/>
          </p:nvPr>
        </p:nvSpPr>
        <p:spPr>
          <a:prstGeom prst="rect">
            <a:avLst/>
          </a:prstGeom>
        </p:spPr>
        <p:txBody>
          <a:bodyPr/>
          <a:lstStyle/>
          <a:p>
            <a:pPr lvl="0"/>
            <a:r>
              <a:rPr lang="en-GB" dirty="0" smtClean="0"/>
              <a:t>(C) Stephen Senn 2015</a:t>
            </a:r>
            <a:endParaRPr lang="en-GB" dirty="0"/>
          </a:p>
        </p:txBody>
      </p:sp>
      <p:sp>
        <p:nvSpPr>
          <p:cNvPr id="5" name="Slide Number Placeholder 4"/>
          <p:cNvSpPr>
            <a:spLocks noGrp="1"/>
          </p:cNvSpPr>
          <p:nvPr>
            <p:ph type="sldNum" sz="quarter" idx="12"/>
          </p:nvPr>
        </p:nvSpPr>
        <p:spPr>
          <a:prstGeom prst="rect">
            <a:avLst/>
          </a:prstGeom>
        </p:spPr>
        <p:txBody>
          <a:bodyPr/>
          <a:lstStyle/>
          <a:p>
            <a:pPr lvl="0"/>
            <a:fld id="{210E5642-E39C-4A9D-B345-C15F06785156}" type="slidenum">
              <a:rPr lang="en-GB" smtClean="0"/>
              <a:pPr lvl="0"/>
              <a:t>40</a:t>
            </a:fld>
            <a:endParaRPr lang="en-GB" dirty="0"/>
          </a:p>
        </p:txBody>
      </p:sp>
    </p:spTree>
    <p:extLst>
      <p:ext uri="{BB962C8B-B14F-4D97-AF65-F5344CB8AC3E}">
        <p14:creationId xmlns:p14="http://schemas.microsoft.com/office/powerpoint/2010/main" val="354310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happens if you don’t pay attention</a:t>
            </a:r>
            <a:endParaRPr lang="en-GB" dirty="0"/>
          </a:p>
        </p:txBody>
      </p:sp>
      <p:sp>
        <p:nvSpPr>
          <p:cNvPr id="8" name="Text Placeholder 7"/>
          <p:cNvSpPr>
            <a:spLocks noGrp="1"/>
          </p:cNvSpPr>
          <p:nvPr>
            <p:ph type="body" sz="half" idx="2"/>
          </p:nvPr>
        </p:nvSpPr>
        <p:spPr/>
        <p:txBody>
          <a:bodyPr/>
          <a:lstStyle/>
          <a:p>
            <a:r>
              <a:rPr lang="en-GB" dirty="0"/>
              <a:t>Simulation of the linear predictor as the number of covariates increases </a:t>
            </a:r>
            <a:r>
              <a:rPr lang="en-GB" dirty="0" smtClean="0"/>
              <a:t> from 1 </a:t>
            </a:r>
            <a:r>
              <a:rPr lang="en-GB" dirty="0"/>
              <a:t>to 5</a:t>
            </a:r>
          </a:p>
          <a:p>
            <a:r>
              <a:rPr lang="en-GB" dirty="0"/>
              <a:t>However, </a:t>
            </a:r>
            <a:r>
              <a:rPr lang="en-GB" dirty="0" smtClean="0"/>
              <a:t>the variance </a:t>
            </a:r>
            <a:r>
              <a:rPr lang="en-GB" dirty="0"/>
              <a:t>of each </a:t>
            </a:r>
            <a:r>
              <a:rPr lang="en-GB" dirty="0" smtClean="0"/>
              <a:t>covariate </a:t>
            </a:r>
            <a:r>
              <a:rPr lang="en-GB" dirty="0" smtClean="0"/>
              <a:t>is </a:t>
            </a:r>
            <a:r>
              <a:rPr lang="en-GB" dirty="0"/>
              <a:t>the same and the coefficient </a:t>
            </a:r>
            <a:r>
              <a:rPr lang="en-GB" dirty="0" smtClean="0"/>
              <a:t>is the </a:t>
            </a:r>
            <a:r>
              <a:rPr lang="en-GB" dirty="0" smtClean="0"/>
              <a:t>same and the covariates are assumed orthogonal</a:t>
            </a:r>
            <a:endParaRPr lang="en-GB" dirty="0" smtClean="0"/>
          </a:p>
          <a:p>
            <a:r>
              <a:rPr lang="en-GB" dirty="0" smtClean="0"/>
              <a:t>We can see that the variance of the predictor keeps on increasing</a:t>
            </a:r>
          </a:p>
          <a:p>
            <a:r>
              <a:rPr lang="en-GB" dirty="0" smtClean="0"/>
              <a:t>The values soon become impossible</a:t>
            </a:r>
          </a:p>
          <a:p>
            <a:r>
              <a:rPr lang="en-GB" dirty="0" smtClean="0"/>
              <a:t>The total contribution that the </a:t>
            </a:r>
            <a:r>
              <a:rPr lang="en-GB" dirty="0" smtClean="0"/>
              <a:t>covariates</a:t>
            </a:r>
            <a:r>
              <a:rPr lang="en-GB" dirty="0" smtClean="0"/>
              <a:t> </a:t>
            </a:r>
            <a:r>
              <a:rPr lang="en-GB" dirty="0" smtClean="0"/>
              <a:t>can make is bounded</a:t>
            </a:r>
            <a:endParaRPr lang="en-GB" dirty="0"/>
          </a:p>
        </p:txBody>
      </p:sp>
      <p:sp>
        <p:nvSpPr>
          <p:cNvPr id="5" name="Footer Placeholder 4"/>
          <p:cNvSpPr>
            <a:spLocks noGrp="1"/>
          </p:cNvSpPr>
          <p:nvPr>
            <p:ph type="ftr" sz="quarter" idx="11"/>
          </p:nvPr>
        </p:nvSpPr>
        <p:spPr/>
        <p:txBody>
          <a:bodyPr/>
          <a:lstStyle/>
          <a:p>
            <a:r>
              <a:rPr lang="en-GB" dirty="0" smtClean="0"/>
              <a:t>(C) Stephen Senn 2015</a:t>
            </a:r>
            <a:endParaRPr lang="en-GB" dirty="0"/>
          </a:p>
        </p:txBody>
      </p:sp>
      <p:sp>
        <p:nvSpPr>
          <p:cNvPr id="6" name="Slide Number Placeholder 5"/>
          <p:cNvSpPr>
            <a:spLocks noGrp="1"/>
          </p:cNvSpPr>
          <p:nvPr>
            <p:ph type="sldNum" sz="quarter" idx="12"/>
          </p:nvPr>
        </p:nvSpPr>
        <p:spPr/>
        <p:txBody>
          <a:bodyPr/>
          <a:lstStyle/>
          <a:p>
            <a:fld id="{A31427DD-6F30-4754-A642-98538026708B}" type="slidenum">
              <a:rPr lang="en-GB" smtClean="0"/>
              <a:t>41</a:t>
            </a:fld>
            <a:endParaRPr lang="en-GB" dirty="0"/>
          </a:p>
        </p:txBody>
      </p:sp>
      <p:pic>
        <p:nvPicPr>
          <p:cNvPr id="7" name="Content Placeholder 6"/>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5341749" y="0"/>
            <a:ext cx="4652962" cy="6205538"/>
          </a:xfrm>
        </p:spPr>
      </p:pic>
    </p:spTree>
    <p:extLst>
      <p:ext uri="{BB962C8B-B14F-4D97-AF65-F5344CB8AC3E}">
        <p14:creationId xmlns:p14="http://schemas.microsoft.com/office/powerpoint/2010/main" val="35026726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fact this is pointless</a:t>
            </a:r>
            <a:endParaRPr lang="en-GB" dirty="0"/>
          </a:p>
        </p:txBody>
      </p:sp>
      <p:sp>
        <p:nvSpPr>
          <p:cNvPr id="3" name="Footer Placeholder 2"/>
          <p:cNvSpPr>
            <a:spLocks noGrp="1"/>
          </p:cNvSpPr>
          <p:nvPr>
            <p:ph type="ftr" sz="quarter" idx="11"/>
          </p:nvPr>
        </p:nvSpPr>
        <p:spPr/>
        <p:txBody>
          <a:bodyPr/>
          <a:lstStyle/>
          <a:p>
            <a:r>
              <a:rPr lang="en-GB" dirty="0" smtClean="0"/>
              <a:t>(C) Stephen Senn 2015</a:t>
            </a:r>
            <a:endParaRPr lang="en-GB" dirty="0"/>
          </a:p>
        </p:txBody>
      </p:sp>
      <p:sp>
        <p:nvSpPr>
          <p:cNvPr id="4" name="Slide Number Placeholder 3"/>
          <p:cNvSpPr>
            <a:spLocks noGrp="1"/>
          </p:cNvSpPr>
          <p:nvPr>
            <p:ph type="sldNum" sz="quarter" idx="12"/>
          </p:nvPr>
        </p:nvSpPr>
        <p:spPr/>
        <p:txBody>
          <a:bodyPr/>
          <a:lstStyle/>
          <a:p>
            <a:fld id="{A31427DD-6F30-4754-A642-98538026708B}" type="slidenum">
              <a:rPr lang="en-GB" smtClean="0"/>
              <a:t>42</a:t>
            </a:fld>
            <a:endParaRPr lang="en-GB" dirty="0"/>
          </a:p>
        </p:txBody>
      </p:sp>
      <mc:AlternateContent xmlns:mc="http://schemas.openxmlformats.org/markup-compatibility/2006">
        <mc:Choice xmlns:a14="http://schemas.microsoft.com/office/drawing/2010/main" Requires="a14">
          <p:sp>
            <p:nvSpPr>
              <p:cNvPr id="5" name="TextBox 4"/>
              <p:cNvSpPr txBox="1"/>
              <p:nvPr/>
            </p:nvSpPr>
            <p:spPr>
              <a:xfrm>
                <a:off x="887104" y="1610436"/>
                <a:ext cx="10631606" cy="3206134"/>
              </a:xfrm>
              <a:prstGeom prst="rect">
                <a:avLst/>
              </a:prstGeom>
              <a:noFill/>
            </p:spPr>
            <p:txBody>
              <a:bodyPr wrap="square" rtlCol="0">
                <a:spAutoFit/>
              </a:bodyPr>
              <a:lstStyle/>
              <a:p>
                <a:r>
                  <a:rPr lang="en-GB" dirty="0" smtClean="0"/>
                  <a:t>Look at the equation again</a:t>
                </a:r>
              </a:p>
              <a:p>
                <a:pPr/>
                <a14:m>
                  <m:oMathPara xmlns:m="http://schemas.openxmlformats.org/officeDocument/2006/math">
                    <m:oMathParaPr>
                      <m:jc m:val="centerGroup"/>
                    </m:oMathParaPr>
                    <m:oMath xmlns:m="http://schemas.openxmlformats.org/officeDocument/2006/math">
                      <m:r>
                        <a:rPr lang="fr-CH" i="1">
                          <a:latin typeface="Cambria Math" panose="02040503050406030204" pitchFamily="18" charset="0"/>
                        </a:rPr>
                        <m:t>𝑌</m:t>
                      </m:r>
                      <m:r>
                        <a:rPr lang="fr-CH" i="1">
                          <a:latin typeface="Cambria Math" panose="02040503050406030204" pitchFamily="18" charset="0"/>
                        </a:rPr>
                        <m:t>=</m:t>
                      </m:r>
                      <m:sSub>
                        <m:sSubPr>
                          <m:ctrlPr>
                            <a:rPr lang="fr-CH" i="1">
                              <a:latin typeface="Cambria Math"/>
                            </a:rPr>
                          </m:ctrlPr>
                        </m:sSubPr>
                        <m:e>
                          <m:r>
                            <a:rPr lang="fr-CH" i="1">
                              <a:latin typeface="Cambria Math" panose="02040503050406030204" pitchFamily="18" charset="0"/>
                              <a:ea typeface="Cambria Math" panose="02040503050406030204" pitchFamily="18" charset="0"/>
                            </a:rPr>
                            <m:t>𝛽</m:t>
                          </m:r>
                        </m:e>
                        <m:sub>
                          <m:r>
                            <a:rPr lang="fr-CH" i="1">
                              <a:latin typeface="Cambria Math" panose="02040503050406030204" pitchFamily="18" charset="0"/>
                            </a:rPr>
                            <m:t>0</m:t>
                          </m:r>
                        </m:sub>
                      </m:sSub>
                      <m:r>
                        <a:rPr lang="fr-CH" i="1">
                          <a:latin typeface="Cambria Math" panose="02040503050406030204" pitchFamily="18" charset="0"/>
                        </a:rPr>
                        <m:t>+</m:t>
                      </m:r>
                      <m:r>
                        <a:rPr lang="fr-CH" i="1" smtClean="0">
                          <a:latin typeface="Cambria Math"/>
                          <a:ea typeface="Cambria Math"/>
                        </a:rPr>
                        <m:t>𝜏</m:t>
                      </m:r>
                      <m:r>
                        <a:rPr lang="fr-CH" i="1">
                          <a:latin typeface="Cambria Math" panose="02040503050406030204" pitchFamily="18" charset="0"/>
                        </a:rPr>
                        <m:t>𝑍</m:t>
                      </m:r>
                      <m:r>
                        <a:rPr lang="fr-CH" i="1">
                          <a:latin typeface="Cambria Math" panose="02040503050406030204" pitchFamily="18" charset="0"/>
                        </a:rPr>
                        <m:t>+</m:t>
                      </m:r>
                      <m:sSub>
                        <m:sSubPr>
                          <m:ctrlPr>
                            <a:rPr lang="fr-CH" i="1">
                              <a:latin typeface="Cambria Math"/>
                            </a:rPr>
                          </m:ctrlPr>
                        </m:sSubPr>
                        <m:e>
                          <m:r>
                            <a:rPr lang="fr-CH" i="1">
                              <a:latin typeface="Cambria Math" panose="02040503050406030204" pitchFamily="18" charset="0"/>
                              <a:ea typeface="Cambria Math" panose="02040503050406030204" pitchFamily="18" charset="0"/>
                            </a:rPr>
                            <m:t>𝛽</m:t>
                          </m:r>
                        </m:e>
                        <m:sub>
                          <m:r>
                            <a:rPr lang="fr-CH" i="1">
                              <a:latin typeface="Cambria Math" panose="02040503050406030204" pitchFamily="18" charset="0"/>
                            </a:rPr>
                            <m:t>1</m:t>
                          </m:r>
                        </m:sub>
                      </m:sSub>
                      <m:sSub>
                        <m:sSubPr>
                          <m:ctrlPr>
                            <a:rPr lang="fr-CH" i="1">
                              <a:latin typeface="Cambria Math"/>
                            </a:rPr>
                          </m:ctrlPr>
                        </m:sSubPr>
                        <m:e>
                          <m:r>
                            <a:rPr lang="fr-CH" i="1">
                              <a:latin typeface="Cambria Math" panose="02040503050406030204" pitchFamily="18" charset="0"/>
                            </a:rPr>
                            <m:t>𝑋</m:t>
                          </m:r>
                        </m:e>
                        <m:sub>
                          <m:r>
                            <a:rPr lang="fr-CH" i="1">
                              <a:latin typeface="Cambria Math" panose="02040503050406030204" pitchFamily="18" charset="0"/>
                            </a:rPr>
                            <m:t>1</m:t>
                          </m:r>
                        </m:sub>
                      </m:sSub>
                      <m:r>
                        <a:rPr lang="fr-CH" i="1">
                          <a:latin typeface="Cambria Math" panose="02040503050406030204" pitchFamily="18" charset="0"/>
                        </a:rPr>
                        <m:t>+…</m:t>
                      </m:r>
                      <m:sSub>
                        <m:sSubPr>
                          <m:ctrlPr>
                            <a:rPr lang="fr-CH" i="1">
                              <a:latin typeface="Cambria Math"/>
                            </a:rPr>
                          </m:ctrlPr>
                        </m:sSubPr>
                        <m:e>
                          <m:r>
                            <a:rPr lang="fr-CH" i="1">
                              <a:latin typeface="Cambria Math" panose="02040503050406030204" pitchFamily="18" charset="0"/>
                              <a:ea typeface="Cambria Math" panose="02040503050406030204" pitchFamily="18" charset="0"/>
                            </a:rPr>
                            <m:t>𝛽</m:t>
                          </m:r>
                        </m:e>
                        <m:sub>
                          <m:r>
                            <a:rPr lang="fr-CH" i="1">
                              <a:latin typeface="Cambria Math" panose="02040503050406030204" pitchFamily="18" charset="0"/>
                              <a:ea typeface="Cambria Math" panose="02040503050406030204" pitchFamily="18" charset="0"/>
                            </a:rPr>
                            <m:t>𝑘</m:t>
                          </m:r>
                        </m:sub>
                      </m:sSub>
                      <m:sSub>
                        <m:sSubPr>
                          <m:ctrlPr>
                            <a:rPr lang="fr-CH" i="1">
                              <a:latin typeface="Cambria Math"/>
                            </a:rPr>
                          </m:ctrlPr>
                        </m:sSubPr>
                        <m:e>
                          <m:r>
                            <a:rPr lang="fr-CH" i="1">
                              <a:latin typeface="Cambria Math" panose="02040503050406030204" pitchFamily="18" charset="0"/>
                            </a:rPr>
                            <m:t>𝑋</m:t>
                          </m:r>
                        </m:e>
                        <m:sub>
                          <m:r>
                            <a:rPr lang="fr-CH" i="1">
                              <a:latin typeface="Cambria Math" panose="02040503050406030204" pitchFamily="18" charset="0"/>
                            </a:rPr>
                            <m:t>𝑘</m:t>
                          </m:r>
                        </m:sub>
                      </m:sSub>
                      <m:r>
                        <a:rPr lang="fr-CH" i="1">
                          <a:latin typeface="Cambria Math" panose="02040503050406030204" pitchFamily="18" charset="0"/>
                        </a:rPr>
                        <m:t>+…</m:t>
                      </m:r>
                    </m:oMath>
                  </m:oMathPara>
                </a14:m>
                <a:endParaRPr lang="en-GB" dirty="0" smtClean="0"/>
              </a:p>
              <a:p>
                <a:endParaRPr lang="en-GB" dirty="0"/>
              </a:p>
              <a:p>
                <a:r>
                  <a:rPr lang="en-GB" dirty="0" smtClean="0"/>
                  <a:t>We have to take care how we choose the parameters of the </a:t>
                </a:r>
                <a14:m>
                  <m:oMath xmlns:m="http://schemas.openxmlformats.org/officeDocument/2006/math">
                    <m:sSub>
                      <m:sSubPr>
                        <m:ctrlPr>
                          <a:rPr lang="en-GB" i="1" smtClean="0">
                            <a:latin typeface="Cambria Math"/>
                          </a:rPr>
                        </m:ctrlPr>
                      </m:sSubPr>
                      <m:e>
                        <m:r>
                          <a:rPr lang="en-GB" b="0" i="1" smtClean="0">
                            <a:latin typeface="Cambria Math"/>
                          </a:rPr>
                          <m:t>𝑋</m:t>
                        </m:r>
                      </m:e>
                      <m:sub>
                        <m:r>
                          <a:rPr lang="en-GB" b="0" i="1" smtClean="0">
                            <a:latin typeface="Cambria Math"/>
                          </a:rPr>
                          <m:t>1</m:t>
                        </m:r>
                      </m:sub>
                    </m:sSub>
                    <m:r>
                      <a:rPr lang="en-GB" b="0" i="1" smtClean="0">
                        <a:latin typeface="Cambria Math"/>
                      </a:rPr>
                      <m:t>, ..</m:t>
                    </m:r>
                    <m:sSub>
                      <m:sSubPr>
                        <m:ctrlPr>
                          <a:rPr lang="en-GB" b="0" i="1" smtClean="0">
                            <a:latin typeface="Cambria Math"/>
                          </a:rPr>
                        </m:ctrlPr>
                      </m:sSubPr>
                      <m:e>
                        <m:r>
                          <a:rPr lang="en-GB" b="0" i="1" smtClean="0">
                            <a:latin typeface="Cambria Math"/>
                          </a:rPr>
                          <m:t>𝑋</m:t>
                        </m:r>
                      </m:e>
                      <m:sub>
                        <m:r>
                          <a:rPr lang="en-GB" b="0" i="1" smtClean="0">
                            <a:latin typeface="Cambria Math"/>
                          </a:rPr>
                          <m:t>𝑘</m:t>
                        </m:r>
                      </m:sub>
                    </m:sSub>
                    <m:r>
                      <a:rPr lang="en-GB" b="0" i="1" smtClean="0">
                        <a:latin typeface="Cambria Math"/>
                      </a:rPr>
                      <m:t> </m:t>
                    </m:r>
                    <m:r>
                      <a:rPr lang="en-GB" b="0" i="1" smtClean="0">
                        <a:latin typeface="Cambria Math"/>
                      </a:rPr>
                      <m:t>𝑎𝑛𝑑</m:t>
                    </m:r>
                    <m:r>
                      <a:rPr lang="en-GB" b="0" i="1" smtClean="0">
                        <a:latin typeface="Cambria Math"/>
                      </a:rPr>
                      <m:t> </m:t>
                    </m:r>
                    <m:sSub>
                      <m:sSubPr>
                        <m:ctrlPr>
                          <a:rPr lang="en-GB" b="0" i="1" smtClean="0">
                            <a:latin typeface="Cambria Math"/>
                          </a:rPr>
                        </m:ctrlPr>
                      </m:sSubPr>
                      <m:e>
                        <m:r>
                          <a:rPr lang="en-GB" b="0" i="1" smtClean="0">
                            <a:latin typeface="Cambria Math"/>
                            <a:ea typeface="Cambria Math"/>
                          </a:rPr>
                          <m:t>𝛽</m:t>
                        </m:r>
                      </m:e>
                      <m:sub>
                        <m:r>
                          <a:rPr lang="en-GB" b="0" i="1" smtClean="0">
                            <a:latin typeface="Cambria Math"/>
                          </a:rPr>
                          <m:t>1</m:t>
                        </m:r>
                      </m:sub>
                    </m:sSub>
                    <m:r>
                      <a:rPr lang="en-GB" b="0" i="1" smtClean="0">
                        <a:latin typeface="Cambria Math"/>
                      </a:rPr>
                      <m:t>…</m:t>
                    </m:r>
                    <m:sSub>
                      <m:sSubPr>
                        <m:ctrlPr>
                          <a:rPr lang="en-GB" b="0" i="1" smtClean="0">
                            <a:latin typeface="Cambria Math"/>
                          </a:rPr>
                        </m:ctrlPr>
                      </m:sSubPr>
                      <m:e>
                        <m:r>
                          <a:rPr lang="en-GB" b="0" i="1" smtClean="0">
                            <a:latin typeface="Cambria Math"/>
                            <a:ea typeface="Cambria Math"/>
                          </a:rPr>
                          <m:t>𝛽</m:t>
                        </m:r>
                      </m:e>
                      <m:sub>
                        <m:r>
                          <a:rPr lang="en-GB" b="0" i="1" smtClean="0">
                            <a:latin typeface="Cambria Math"/>
                          </a:rPr>
                          <m:t>𝑘</m:t>
                        </m:r>
                      </m:sub>
                    </m:sSub>
                  </m:oMath>
                </a14:m>
                <a:r>
                  <a:rPr lang="en-GB" dirty="0" smtClean="0"/>
                  <a:t> and what we have to guide us are the possible values of </a:t>
                </a:r>
                <a:r>
                  <a:rPr lang="en-GB" i="1" dirty="0" smtClean="0"/>
                  <a:t>Y</a:t>
                </a:r>
                <a:r>
                  <a:rPr lang="en-GB" dirty="0" smtClean="0"/>
                  <a:t>. But suppose we re-write the equation</a:t>
                </a:r>
              </a:p>
              <a:p>
                <a:endParaRPr lang="en-GB" dirty="0" smtClean="0"/>
              </a:p>
              <a:p>
                <a:pPr/>
                <a14:m>
                  <m:oMathPara xmlns:m="http://schemas.openxmlformats.org/officeDocument/2006/math">
                    <m:oMathParaPr>
                      <m:jc m:val="centerGroup"/>
                    </m:oMathParaPr>
                    <m:oMath xmlns:m="http://schemas.openxmlformats.org/officeDocument/2006/math">
                      <m:r>
                        <a:rPr lang="fr-CH" i="1">
                          <a:latin typeface="Cambria Math" panose="02040503050406030204" pitchFamily="18" charset="0"/>
                        </a:rPr>
                        <m:t>𝑌</m:t>
                      </m:r>
                      <m:r>
                        <a:rPr lang="fr-CH" i="1">
                          <a:latin typeface="Cambria Math" panose="02040503050406030204" pitchFamily="18" charset="0"/>
                        </a:rPr>
                        <m:t>=</m:t>
                      </m:r>
                      <m:sSup>
                        <m:sSupPr>
                          <m:ctrlPr>
                            <a:rPr lang="fr-CH" i="1" smtClean="0">
                              <a:latin typeface="Cambria Math"/>
                            </a:rPr>
                          </m:ctrlPr>
                        </m:sSupPr>
                        <m:e>
                          <m:r>
                            <a:rPr lang="en-GB" b="0" i="1" smtClean="0">
                              <a:latin typeface="Cambria Math"/>
                            </a:rPr>
                            <m:t>𝑌</m:t>
                          </m:r>
                        </m:e>
                        <m:sup>
                          <m:r>
                            <a:rPr lang="en-GB" b="0" i="1" smtClean="0">
                              <a:latin typeface="Cambria Math"/>
                            </a:rPr>
                            <m:t>∗</m:t>
                          </m:r>
                        </m:sup>
                      </m:sSup>
                      <m:r>
                        <a:rPr lang="fr-CH" i="1">
                          <a:latin typeface="Cambria Math" panose="02040503050406030204" pitchFamily="18" charset="0"/>
                        </a:rPr>
                        <m:t>+</m:t>
                      </m:r>
                      <m:r>
                        <a:rPr lang="fr-CH" i="1" smtClean="0">
                          <a:latin typeface="Cambria Math"/>
                          <a:ea typeface="Cambria Math"/>
                        </a:rPr>
                        <m:t>𝜏</m:t>
                      </m:r>
                      <m:r>
                        <a:rPr lang="fr-CH" i="1">
                          <a:latin typeface="Cambria Math" panose="02040503050406030204" pitchFamily="18" charset="0"/>
                        </a:rPr>
                        <m:t>𝑍</m:t>
                      </m:r>
                    </m:oMath>
                  </m:oMathPara>
                </a14:m>
                <a:endParaRPr lang="en-GB" dirty="0"/>
              </a:p>
              <a:p>
                <a:r>
                  <a:rPr lang="en-GB" dirty="0" smtClean="0"/>
                  <a:t>Where </a:t>
                </a:r>
              </a:p>
              <a:p>
                <a:pPr/>
                <a14:m>
                  <m:oMathPara xmlns:m="http://schemas.openxmlformats.org/officeDocument/2006/math">
                    <m:oMathParaPr>
                      <m:jc m:val="centerGroup"/>
                    </m:oMathParaPr>
                    <m:oMath xmlns:m="http://schemas.openxmlformats.org/officeDocument/2006/math">
                      <m:sSup>
                        <m:sSupPr>
                          <m:ctrlPr>
                            <a:rPr lang="fr-CH" i="1" smtClean="0">
                              <a:latin typeface="Cambria Math"/>
                            </a:rPr>
                          </m:ctrlPr>
                        </m:sSupPr>
                        <m:e>
                          <m:r>
                            <a:rPr lang="en-GB" b="0" i="1" smtClean="0">
                              <a:latin typeface="Cambria Math"/>
                            </a:rPr>
                            <m:t>𝑌</m:t>
                          </m:r>
                        </m:e>
                        <m:sup>
                          <m:r>
                            <a:rPr lang="en-GB" b="0" i="1" smtClean="0">
                              <a:latin typeface="Cambria Math"/>
                            </a:rPr>
                            <m:t>∗</m:t>
                          </m:r>
                        </m:sup>
                      </m:sSup>
                      <m:r>
                        <a:rPr lang="fr-CH" i="1">
                          <a:latin typeface="Cambria Math" panose="02040503050406030204" pitchFamily="18" charset="0"/>
                        </a:rPr>
                        <m:t>=</m:t>
                      </m:r>
                      <m:sSub>
                        <m:sSubPr>
                          <m:ctrlPr>
                            <a:rPr lang="fr-CH" i="1">
                              <a:latin typeface="Cambria Math"/>
                            </a:rPr>
                          </m:ctrlPr>
                        </m:sSubPr>
                        <m:e>
                          <m:r>
                            <a:rPr lang="fr-CH" i="1">
                              <a:latin typeface="Cambria Math" panose="02040503050406030204" pitchFamily="18" charset="0"/>
                              <a:ea typeface="Cambria Math" panose="02040503050406030204" pitchFamily="18" charset="0"/>
                            </a:rPr>
                            <m:t>𝛽</m:t>
                          </m:r>
                        </m:e>
                        <m:sub>
                          <m:r>
                            <a:rPr lang="fr-CH" i="1">
                              <a:latin typeface="Cambria Math" panose="02040503050406030204" pitchFamily="18" charset="0"/>
                            </a:rPr>
                            <m:t>0</m:t>
                          </m:r>
                        </m:sub>
                      </m:sSub>
                      <m:r>
                        <a:rPr lang="fr-CH" i="1">
                          <a:latin typeface="Cambria Math" panose="02040503050406030204" pitchFamily="18" charset="0"/>
                        </a:rPr>
                        <m:t>+</m:t>
                      </m:r>
                      <m:sSub>
                        <m:sSubPr>
                          <m:ctrlPr>
                            <a:rPr lang="fr-CH" i="1">
                              <a:latin typeface="Cambria Math"/>
                            </a:rPr>
                          </m:ctrlPr>
                        </m:sSubPr>
                        <m:e>
                          <m:r>
                            <a:rPr lang="fr-CH" i="1">
                              <a:latin typeface="Cambria Math" panose="02040503050406030204" pitchFamily="18" charset="0"/>
                              <a:ea typeface="Cambria Math" panose="02040503050406030204" pitchFamily="18" charset="0"/>
                            </a:rPr>
                            <m:t>𝛽</m:t>
                          </m:r>
                        </m:e>
                        <m:sub>
                          <m:r>
                            <a:rPr lang="fr-CH" i="1">
                              <a:latin typeface="Cambria Math" panose="02040503050406030204" pitchFamily="18" charset="0"/>
                            </a:rPr>
                            <m:t>1</m:t>
                          </m:r>
                        </m:sub>
                      </m:sSub>
                      <m:sSub>
                        <m:sSubPr>
                          <m:ctrlPr>
                            <a:rPr lang="fr-CH" i="1">
                              <a:latin typeface="Cambria Math"/>
                            </a:rPr>
                          </m:ctrlPr>
                        </m:sSubPr>
                        <m:e>
                          <m:r>
                            <a:rPr lang="fr-CH" i="1">
                              <a:latin typeface="Cambria Math" panose="02040503050406030204" pitchFamily="18" charset="0"/>
                            </a:rPr>
                            <m:t>𝑋</m:t>
                          </m:r>
                        </m:e>
                        <m:sub>
                          <m:r>
                            <a:rPr lang="fr-CH" i="1">
                              <a:latin typeface="Cambria Math" panose="02040503050406030204" pitchFamily="18" charset="0"/>
                            </a:rPr>
                            <m:t>1</m:t>
                          </m:r>
                        </m:sub>
                      </m:sSub>
                      <m:r>
                        <a:rPr lang="fr-CH" i="1">
                          <a:latin typeface="Cambria Math" panose="02040503050406030204" pitchFamily="18" charset="0"/>
                        </a:rPr>
                        <m:t>+…</m:t>
                      </m:r>
                      <m:sSub>
                        <m:sSubPr>
                          <m:ctrlPr>
                            <a:rPr lang="fr-CH" i="1">
                              <a:latin typeface="Cambria Math"/>
                            </a:rPr>
                          </m:ctrlPr>
                        </m:sSubPr>
                        <m:e>
                          <m:r>
                            <a:rPr lang="fr-CH" i="1">
                              <a:latin typeface="Cambria Math" panose="02040503050406030204" pitchFamily="18" charset="0"/>
                              <a:ea typeface="Cambria Math" panose="02040503050406030204" pitchFamily="18" charset="0"/>
                            </a:rPr>
                            <m:t>𝛽</m:t>
                          </m:r>
                        </m:e>
                        <m:sub>
                          <m:r>
                            <a:rPr lang="fr-CH" i="1">
                              <a:latin typeface="Cambria Math" panose="02040503050406030204" pitchFamily="18" charset="0"/>
                              <a:ea typeface="Cambria Math" panose="02040503050406030204" pitchFamily="18" charset="0"/>
                            </a:rPr>
                            <m:t>𝑘</m:t>
                          </m:r>
                        </m:sub>
                      </m:sSub>
                      <m:sSub>
                        <m:sSubPr>
                          <m:ctrlPr>
                            <a:rPr lang="fr-CH" i="1">
                              <a:latin typeface="Cambria Math"/>
                            </a:rPr>
                          </m:ctrlPr>
                        </m:sSubPr>
                        <m:e>
                          <m:r>
                            <a:rPr lang="fr-CH" i="1">
                              <a:latin typeface="Cambria Math" panose="02040503050406030204" pitchFamily="18" charset="0"/>
                            </a:rPr>
                            <m:t>𝑋</m:t>
                          </m:r>
                        </m:e>
                        <m:sub>
                          <m:r>
                            <a:rPr lang="fr-CH" i="1">
                              <a:latin typeface="Cambria Math" panose="02040503050406030204" pitchFamily="18" charset="0"/>
                            </a:rPr>
                            <m:t>𝑘</m:t>
                          </m:r>
                        </m:sub>
                      </m:sSub>
                      <m:r>
                        <a:rPr lang="fr-CH" i="1">
                          <a:latin typeface="Cambria Math" panose="02040503050406030204" pitchFamily="18" charset="0"/>
                        </a:rPr>
                        <m:t>+…</m:t>
                      </m:r>
                    </m:oMath>
                  </m:oMathPara>
                </a14:m>
                <a:endParaRPr lang="en-GB" dirty="0"/>
              </a:p>
              <a:p>
                <a:endParaRPr lang="en-GB" dirty="0"/>
              </a:p>
              <a:p>
                <a:r>
                  <a:rPr lang="en-GB" dirty="0" smtClean="0"/>
                  <a:t>Now there is only one unknown, </a:t>
                </a:r>
                <a14:m>
                  <m:oMath xmlns:m="http://schemas.openxmlformats.org/officeDocument/2006/math">
                    <m:sSup>
                      <m:sSupPr>
                        <m:ctrlPr>
                          <a:rPr lang="en-GB" i="1" smtClean="0">
                            <a:latin typeface="Cambria Math"/>
                          </a:rPr>
                        </m:ctrlPr>
                      </m:sSupPr>
                      <m:e>
                        <m:r>
                          <a:rPr lang="en-GB" b="0" i="1" smtClean="0">
                            <a:latin typeface="Cambria Math"/>
                          </a:rPr>
                          <m:t>𝑌</m:t>
                        </m:r>
                      </m:e>
                      <m:sup>
                        <m:r>
                          <a:rPr lang="en-GB" b="0" i="1" smtClean="0">
                            <a:latin typeface="Cambria Math"/>
                          </a:rPr>
                          <m:t>∗</m:t>
                        </m:r>
                      </m:sup>
                    </m:sSup>
                  </m:oMath>
                </a14:m>
                <a:r>
                  <a:rPr lang="en-GB" dirty="0" smtClean="0"/>
                  <a:t> not indefinitely many, and this is all that we need to consider</a:t>
                </a:r>
                <a:endParaRPr lang="en-GB" dirty="0"/>
              </a:p>
            </p:txBody>
          </p:sp>
        </mc:Choice>
        <mc:Fallback>
          <p:sp>
            <p:nvSpPr>
              <p:cNvPr id="5" name="TextBox 4"/>
              <p:cNvSpPr txBox="1">
                <a:spLocks noRot="1" noChangeAspect="1" noMove="1" noResize="1" noEditPoints="1" noAdjustHandles="1" noChangeArrowheads="1" noChangeShapeType="1" noTextEdit="1"/>
              </p:cNvSpPr>
              <p:nvPr/>
            </p:nvSpPr>
            <p:spPr>
              <a:xfrm>
                <a:off x="887104" y="1610436"/>
                <a:ext cx="10631606" cy="3206134"/>
              </a:xfrm>
              <a:prstGeom prst="rect">
                <a:avLst/>
              </a:prstGeom>
              <a:blipFill rotWithShape="1">
                <a:blip r:embed="rId2"/>
                <a:stretch>
                  <a:fillRect l="-516" t="-951" r="-172"/>
                </a:stretch>
              </a:blipFill>
            </p:spPr>
            <p:txBody>
              <a:bodyPr/>
              <a:lstStyle/>
              <a:p>
                <a:r>
                  <a:rPr lang="en-GB">
                    <a:noFill/>
                  </a:rPr>
                  <a:t> </a:t>
                </a:r>
              </a:p>
            </p:txBody>
          </p:sp>
        </mc:Fallback>
      </mc:AlternateContent>
    </p:spTree>
    <p:extLst>
      <p:ext uri="{BB962C8B-B14F-4D97-AF65-F5344CB8AC3E}">
        <p14:creationId xmlns:p14="http://schemas.microsoft.com/office/powerpoint/2010/main" val="1771926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603" y="188640"/>
            <a:ext cx="8229600" cy="1143000"/>
          </a:xfrm>
        </p:spPr>
        <p:txBody>
          <a:bodyPr>
            <a:normAutofit/>
          </a:bodyPr>
          <a:lstStyle/>
          <a:p>
            <a:r>
              <a:rPr lang="en-GB" b="1" dirty="0" smtClean="0">
                <a:solidFill>
                  <a:schemeClr val="tx2"/>
                </a:solidFill>
              </a:rPr>
              <a:t>The importance of ratios</a:t>
            </a:r>
            <a:endParaRPr lang="en-GB" b="1" dirty="0">
              <a:solidFill>
                <a:schemeClr val="tx2"/>
              </a:solidFill>
            </a:endParaRPr>
          </a:p>
        </p:txBody>
      </p:sp>
      <p:sp>
        <p:nvSpPr>
          <p:cNvPr id="3" name="Content Placeholder 2"/>
          <p:cNvSpPr>
            <a:spLocks noGrp="1"/>
          </p:cNvSpPr>
          <p:nvPr>
            <p:ph idx="1"/>
          </p:nvPr>
        </p:nvSpPr>
        <p:spPr>
          <a:xfrm>
            <a:off x="881196" y="1196752"/>
            <a:ext cx="10655022" cy="4968552"/>
          </a:xfrm>
        </p:spPr>
        <p:txBody>
          <a:bodyPr/>
          <a:lstStyle/>
          <a:p>
            <a:r>
              <a:rPr lang="en-GB" sz="2400" dirty="0" smtClean="0"/>
              <a:t>So </a:t>
            </a:r>
            <a:r>
              <a:rPr lang="en-GB" sz="2400" dirty="0"/>
              <a:t>from one point of view there is only one covariate that matters </a:t>
            </a:r>
          </a:p>
          <a:p>
            <a:pPr lvl="1"/>
            <a:r>
              <a:rPr lang="en-GB" sz="2000" dirty="0"/>
              <a:t>potential outcome</a:t>
            </a:r>
          </a:p>
          <a:p>
            <a:pPr lvl="2"/>
            <a:r>
              <a:rPr lang="en-GB" sz="1600" dirty="0"/>
              <a:t>If you know </a:t>
            </a:r>
            <a:r>
              <a:rPr lang="en-GB" sz="1600" dirty="0" smtClean="0"/>
              <a:t>this, </a:t>
            </a:r>
            <a:r>
              <a:rPr lang="en-GB" sz="1600" dirty="0"/>
              <a:t>all other covariates are irrelevant</a:t>
            </a:r>
          </a:p>
          <a:p>
            <a:r>
              <a:rPr lang="en-GB" sz="2400" dirty="0"/>
              <a:t>And just as this can vary between groups in can vary within</a:t>
            </a:r>
          </a:p>
          <a:p>
            <a:r>
              <a:rPr lang="en-GB" sz="2400" dirty="0"/>
              <a:t>The t-statistic is based on the </a:t>
            </a:r>
            <a:r>
              <a:rPr lang="en-GB" sz="2400" b="1" i="1" dirty="0"/>
              <a:t>ratio</a:t>
            </a:r>
            <a:r>
              <a:rPr lang="en-GB" sz="2400" b="1" dirty="0"/>
              <a:t> </a:t>
            </a:r>
            <a:r>
              <a:rPr lang="en-GB" sz="2400" dirty="0"/>
              <a:t>of differences </a:t>
            </a:r>
            <a:r>
              <a:rPr lang="en-GB" sz="2400" i="1" dirty="0"/>
              <a:t>between</a:t>
            </a:r>
            <a:r>
              <a:rPr lang="en-GB" sz="2400" dirty="0"/>
              <a:t> to variation </a:t>
            </a:r>
            <a:r>
              <a:rPr lang="en-GB" sz="2400" i="1" dirty="0" smtClean="0"/>
              <a:t>within</a:t>
            </a:r>
            <a:endParaRPr lang="en-GB" sz="2400" i="1" dirty="0"/>
          </a:p>
          <a:p>
            <a:r>
              <a:rPr lang="en-US" sz="2400" dirty="0" smtClean="0"/>
              <a:t>Randomisation guarantees (to a good approximation) the unconditional behaviour of this ratio and that is all that matters for what you can’t see (game 3)</a:t>
            </a:r>
          </a:p>
          <a:p>
            <a:r>
              <a:rPr lang="en-US" sz="2400" dirty="0" smtClean="0"/>
              <a:t>An example follows</a:t>
            </a:r>
            <a:endParaRPr lang="en-US" sz="2400" dirty="0"/>
          </a:p>
        </p:txBody>
      </p:sp>
      <p:sp>
        <p:nvSpPr>
          <p:cNvPr id="4" name="Footer Placeholder 3"/>
          <p:cNvSpPr>
            <a:spLocks noGrp="1"/>
          </p:cNvSpPr>
          <p:nvPr>
            <p:ph type="ftr" sz="quarter" idx="4294967295"/>
          </p:nvPr>
        </p:nvSpPr>
        <p:spPr>
          <a:xfrm>
            <a:off x="4648204" y="6356352"/>
            <a:ext cx="2895603" cy="365129"/>
          </a:xfrm>
          <a:prstGeom prst="rect">
            <a:avLst/>
          </a:prstGeom>
        </p:spPr>
        <p:txBody>
          <a:bodyPr/>
          <a:lstStyle/>
          <a:p>
            <a:pPr lvl="0"/>
            <a:r>
              <a:rPr lang="en-GB" dirty="0" smtClean="0"/>
              <a:t>(C) Stephen Senn 2015</a:t>
            </a:r>
            <a:endParaRPr lang="en-GB" dirty="0"/>
          </a:p>
        </p:txBody>
      </p:sp>
      <p:sp>
        <p:nvSpPr>
          <p:cNvPr id="5" name="Slide Number Placeholder 4"/>
          <p:cNvSpPr>
            <a:spLocks noGrp="1"/>
          </p:cNvSpPr>
          <p:nvPr>
            <p:ph type="sldNum" sz="quarter" idx="4294967295"/>
          </p:nvPr>
        </p:nvSpPr>
        <p:spPr>
          <a:xfrm>
            <a:off x="8077203" y="6356352"/>
            <a:ext cx="2133596" cy="365129"/>
          </a:xfrm>
          <a:prstGeom prst="rect">
            <a:avLst/>
          </a:prstGeom>
        </p:spPr>
        <p:txBody>
          <a:bodyPr/>
          <a:lstStyle/>
          <a:p>
            <a:pPr lvl="0"/>
            <a:fld id="{210E5642-E39C-4A9D-B345-C15F06785156}" type="slidenum">
              <a:rPr lang="en-GB" smtClean="0"/>
              <a:pPr lvl="0"/>
              <a:t>43</a:t>
            </a:fld>
            <a:endParaRPr lang="en-GB" dirty="0"/>
          </a:p>
        </p:txBody>
      </p:sp>
    </p:spTree>
    <p:extLst>
      <p:ext uri="{BB962C8B-B14F-4D97-AF65-F5344CB8AC3E}">
        <p14:creationId xmlns:p14="http://schemas.microsoft.com/office/powerpoint/2010/main" val="3246717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Hills and Armitage 1979</a:t>
            </a:r>
            <a:endParaRPr lang="en-GB" b="1" dirty="0">
              <a:solidFill>
                <a:schemeClr val="tx2"/>
              </a:solidFill>
            </a:endParaRPr>
          </a:p>
        </p:txBody>
      </p:sp>
      <p:sp>
        <p:nvSpPr>
          <p:cNvPr id="3" name="Content Placeholder 2"/>
          <p:cNvSpPr>
            <a:spLocks noGrp="1"/>
          </p:cNvSpPr>
          <p:nvPr>
            <p:ph idx="1"/>
          </p:nvPr>
        </p:nvSpPr>
        <p:spPr/>
        <p:txBody>
          <a:bodyPr/>
          <a:lstStyle/>
          <a:p>
            <a:r>
              <a:rPr lang="en-GB" dirty="0" smtClean="0"/>
              <a:t>Trial of enuresis</a:t>
            </a:r>
          </a:p>
          <a:p>
            <a:r>
              <a:rPr lang="en-GB" dirty="0" smtClean="0"/>
              <a:t>Patients randomised to one of two sequences</a:t>
            </a:r>
          </a:p>
          <a:p>
            <a:pPr lvl="1"/>
            <a:r>
              <a:rPr lang="en-GB" dirty="0" smtClean="0"/>
              <a:t>Active treatment in period 1 followed by placebo in period 2</a:t>
            </a:r>
          </a:p>
          <a:p>
            <a:pPr lvl="1"/>
            <a:r>
              <a:rPr lang="en-GB" dirty="0" smtClean="0"/>
              <a:t>Placebo in </a:t>
            </a:r>
            <a:r>
              <a:rPr lang="en-GB" dirty="0"/>
              <a:t>period 1 followed by </a:t>
            </a:r>
            <a:r>
              <a:rPr lang="en-GB" dirty="0" smtClean="0"/>
              <a:t>active treatment </a:t>
            </a:r>
            <a:r>
              <a:rPr lang="en-GB" dirty="0"/>
              <a:t>in period </a:t>
            </a:r>
            <a:r>
              <a:rPr lang="en-GB" dirty="0" smtClean="0"/>
              <a:t>2</a:t>
            </a:r>
          </a:p>
          <a:p>
            <a:r>
              <a:rPr lang="en-GB" dirty="0" smtClean="0"/>
              <a:t>Treatment periods were 14 days long</a:t>
            </a:r>
          </a:p>
          <a:p>
            <a:r>
              <a:rPr lang="en-GB" dirty="0" smtClean="0"/>
              <a:t>Number of dry nights measured</a:t>
            </a:r>
            <a:endParaRPr lang="en-GB" dirty="0"/>
          </a:p>
          <a:p>
            <a:pPr lvl="1"/>
            <a:endParaRPr lang="en-GB" dirty="0"/>
          </a:p>
        </p:txBody>
      </p:sp>
      <p:sp>
        <p:nvSpPr>
          <p:cNvPr id="4" name="Footer Placeholder 3"/>
          <p:cNvSpPr>
            <a:spLocks noGrp="1"/>
          </p:cNvSpPr>
          <p:nvPr>
            <p:ph type="ftr" sz="quarter" idx="4294967295"/>
          </p:nvPr>
        </p:nvSpPr>
        <p:spPr>
          <a:xfrm>
            <a:off x="4648204" y="6356352"/>
            <a:ext cx="2895603" cy="365129"/>
          </a:xfrm>
          <a:prstGeom prst="rect">
            <a:avLst/>
          </a:prstGeom>
        </p:spPr>
        <p:txBody>
          <a:bodyPr/>
          <a:lstStyle/>
          <a:p>
            <a:pPr lvl="0"/>
            <a:r>
              <a:rPr lang="en-GB" dirty="0" smtClean="0"/>
              <a:t>(C) Stephen Senn 2015</a:t>
            </a:r>
            <a:endParaRPr lang="en-GB" dirty="0"/>
          </a:p>
        </p:txBody>
      </p:sp>
      <p:sp>
        <p:nvSpPr>
          <p:cNvPr id="6" name="Slide Number Placeholder 5"/>
          <p:cNvSpPr>
            <a:spLocks noGrp="1"/>
          </p:cNvSpPr>
          <p:nvPr>
            <p:ph type="sldNum" sz="quarter" idx="12"/>
          </p:nvPr>
        </p:nvSpPr>
        <p:spPr/>
        <p:txBody>
          <a:bodyPr/>
          <a:lstStyle/>
          <a:p>
            <a:fld id="{A31427DD-6F30-4754-A642-98538026708B}" type="slidenum">
              <a:rPr lang="en-GB" smtClean="0"/>
              <a:t>44</a:t>
            </a:fld>
            <a:endParaRPr lang="en-GB" dirty="0"/>
          </a:p>
        </p:txBody>
      </p:sp>
    </p:spTree>
    <p:extLst>
      <p:ext uri="{BB962C8B-B14F-4D97-AF65-F5344CB8AC3E}">
        <p14:creationId xmlns:p14="http://schemas.microsoft.com/office/powerpoint/2010/main" val="1602420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Important points to note</a:t>
            </a:r>
            <a:endParaRPr lang="en-GB" b="1" dirty="0">
              <a:solidFill>
                <a:schemeClr val="tx2"/>
              </a:solidFill>
            </a:endParaRPr>
          </a:p>
        </p:txBody>
      </p:sp>
      <p:sp>
        <p:nvSpPr>
          <p:cNvPr id="3" name="Content Placeholder 2"/>
          <p:cNvSpPr>
            <a:spLocks noGrp="1"/>
          </p:cNvSpPr>
          <p:nvPr>
            <p:ph idx="1"/>
          </p:nvPr>
        </p:nvSpPr>
        <p:spPr>
          <a:xfrm>
            <a:off x="871860" y="1340768"/>
            <a:ext cx="10664358" cy="5040560"/>
          </a:xfrm>
        </p:spPr>
        <p:txBody>
          <a:bodyPr/>
          <a:lstStyle/>
          <a:p>
            <a:r>
              <a:rPr lang="en-GB" dirty="0"/>
              <a:t>Because every patient acts as his own control all </a:t>
            </a:r>
            <a:r>
              <a:rPr lang="en-GB" b="1" dirty="0"/>
              <a:t>patient level </a:t>
            </a:r>
            <a:r>
              <a:rPr lang="en-GB" dirty="0"/>
              <a:t>covariates (of which there could be thousands and thousands) are perfectly balanced</a:t>
            </a:r>
          </a:p>
          <a:p>
            <a:r>
              <a:rPr lang="en-GB" dirty="0"/>
              <a:t>Differences in these covariates can have no effect on the difference between </a:t>
            </a:r>
            <a:r>
              <a:rPr lang="en-GB" dirty="0" smtClean="0"/>
              <a:t>results </a:t>
            </a:r>
            <a:r>
              <a:rPr lang="en-GB" dirty="0"/>
              <a:t>under treatment and the results under placebo</a:t>
            </a:r>
          </a:p>
          <a:p>
            <a:r>
              <a:rPr lang="en-GB" dirty="0"/>
              <a:t>However, </a:t>
            </a:r>
            <a:r>
              <a:rPr lang="en-GB" b="1" dirty="0"/>
              <a:t>period level </a:t>
            </a:r>
            <a:r>
              <a:rPr lang="en-GB" dirty="0"/>
              <a:t>covariates (changes within the lives of patients) could have an effect</a:t>
            </a:r>
          </a:p>
          <a:p>
            <a:r>
              <a:rPr lang="en-GB" dirty="0"/>
              <a:t>My normal practice is to fit a period effect as well as patients effects, however, I shall omit doing so to simplify</a:t>
            </a:r>
          </a:p>
        </p:txBody>
      </p:sp>
      <p:sp>
        <p:nvSpPr>
          <p:cNvPr id="4" name="Footer Placeholder 3"/>
          <p:cNvSpPr>
            <a:spLocks noGrp="1"/>
          </p:cNvSpPr>
          <p:nvPr>
            <p:ph type="ftr" sz="quarter" idx="4294967295"/>
          </p:nvPr>
        </p:nvSpPr>
        <p:spPr>
          <a:xfrm>
            <a:off x="4648204" y="6356352"/>
            <a:ext cx="2895603" cy="365129"/>
          </a:xfrm>
          <a:prstGeom prst="rect">
            <a:avLst/>
          </a:prstGeom>
        </p:spPr>
        <p:txBody>
          <a:bodyPr/>
          <a:lstStyle/>
          <a:p>
            <a:pPr lvl="0"/>
            <a:r>
              <a:rPr lang="en-GB" dirty="0" smtClean="0"/>
              <a:t>(C) Stephen Senn 2015</a:t>
            </a:r>
            <a:endParaRPr lang="en-GB" dirty="0"/>
          </a:p>
        </p:txBody>
      </p:sp>
      <p:sp>
        <p:nvSpPr>
          <p:cNvPr id="6" name="Slide Number Placeholder 5"/>
          <p:cNvSpPr>
            <a:spLocks noGrp="1"/>
          </p:cNvSpPr>
          <p:nvPr>
            <p:ph type="sldNum" sz="quarter" idx="12"/>
          </p:nvPr>
        </p:nvSpPr>
        <p:spPr/>
        <p:txBody>
          <a:bodyPr/>
          <a:lstStyle/>
          <a:p>
            <a:fld id="{A31427DD-6F30-4754-A642-98538026708B}" type="slidenum">
              <a:rPr lang="en-GB" smtClean="0"/>
              <a:t>45</a:t>
            </a:fld>
            <a:endParaRPr lang="en-GB" dirty="0"/>
          </a:p>
        </p:txBody>
      </p:sp>
    </p:spTree>
    <p:extLst>
      <p:ext uri="{BB962C8B-B14F-4D97-AF65-F5344CB8AC3E}">
        <p14:creationId xmlns:p14="http://schemas.microsoft.com/office/powerpoint/2010/main" val="1004830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p:nvPr/>
        </p:nvSpPr>
        <p:spPr>
          <a:xfrm>
            <a:off x="8077203" y="6245223"/>
            <a:ext cx="2133596" cy="476246"/>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endParaRPr lang="en-GB" sz="1200" dirty="0">
              <a:solidFill>
                <a:srgbClr val="000000"/>
              </a:solidFill>
              <a:latin typeface="Arial"/>
            </a:endParaRPr>
          </a:p>
        </p:txBody>
      </p:sp>
      <p:sp>
        <p:nvSpPr>
          <p:cNvPr id="4" name="Text Box 6"/>
          <p:cNvSpPr txBox="1"/>
          <p:nvPr/>
        </p:nvSpPr>
        <p:spPr>
          <a:xfrm>
            <a:off x="8964180" y="692145"/>
            <a:ext cx="2736854" cy="1754184"/>
          </a:xfrm>
          <a:prstGeom prst="rect">
            <a:avLst/>
          </a:prstGeom>
          <a:noFill/>
          <a:ln>
            <a:noFill/>
          </a:ln>
        </p:spPr>
        <p:txBody>
          <a:bodyPr vert="horz" wrap="square" lIns="91440" tIns="45720" rIns="91440" bIns="45720" anchor="t" anchorCtr="0" compatLnSpc="1">
            <a:spAutoFit/>
          </a:bodyPr>
          <a:lstStyle/>
          <a:p>
            <a:pPr>
              <a:spcBef>
                <a:spcPts val="1100"/>
              </a:spcBef>
              <a:defRPr sz="1800" b="0" i="0" u="none" strike="noStrike" kern="0" cap="none" spc="0" baseline="0">
                <a:solidFill>
                  <a:srgbClr val="000000"/>
                </a:solidFill>
                <a:uFillTx/>
              </a:defRPr>
            </a:pPr>
            <a:r>
              <a:rPr lang="en-GB" dirty="0">
                <a:solidFill>
                  <a:srgbClr val="000000"/>
                </a:solidFill>
                <a:latin typeface="Arial"/>
              </a:rPr>
              <a:t>Cross-over trial in </a:t>
            </a:r>
            <a:r>
              <a:rPr lang="en-GB" dirty="0" smtClean="0">
                <a:solidFill>
                  <a:srgbClr val="000000"/>
                </a:solidFill>
                <a:latin typeface="Arial"/>
              </a:rPr>
              <a:t>Enuresis</a:t>
            </a:r>
            <a:endParaRPr lang="en-GB" dirty="0">
              <a:solidFill>
                <a:srgbClr val="000000"/>
              </a:solidFill>
              <a:latin typeface="Arial"/>
            </a:endParaRPr>
          </a:p>
          <a:p>
            <a:pPr>
              <a:spcBef>
                <a:spcPts val="1100"/>
              </a:spcBef>
              <a:defRPr sz="1800" b="0" i="0" u="none" strike="noStrike" kern="0" cap="none" spc="0" baseline="0">
                <a:solidFill>
                  <a:srgbClr val="000000"/>
                </a:solidFill>
                <a:uFillTx/>
              </a:defRPr>
            </a:pPr>
            <a:r>
              <a:rPr lang="en-GB" dirty="0">
                <a:solidFill>
                  <a:srgbClr val="000000"/>
                </a:solidFill>
                <a:latin typeface="Arial"/>
              </a:rPr>
              <a:t>Two treatment periods of 14 days each</a:t>
            </a:r>
          </a:p>
          <a:p>
            <a:pPr>
              <a:spcBef>
                <a:spcPts val="1100"/>
              </a:spcBef>
              <a:defRPr sz="1800" b="0" i="0" u="none" strike="noStrike" kern="0" cap="none" spc="0" baseline="0">
                <a:solidFill>
                  <a:srgbClr val="000000"/>
                </a:solidFill>
                <a:uFillTx/>
              </a:defRPr>
            </a:pPr>
            <a:endParaRPr lang="en-GB" dirty="0">
              <a:solidFill>
                <a:srgbClr val="000000"/>
              </a:solidFill>
              <a:latin typeface="Arial"/>
            </a:endParaRPr>
          </a:p>
        </p:txBody>
      </p:sp>
      <p:sp>
        <p:nvSpPr>
          <p:cNvPr id="5" name="Text Box 7"/>
          <p:cNvSpPr txBox="1"/>
          <p:nvPr/>
        </p:nvSpPr>
        <p:spPr>
          <a:xfrm>
            <a:off x="8194675" y="4037880"/>
            <a:ext cx="4032247" cy="1111252"/>
          </a:xfrm>
          <a:prstGeom prst="rect">
            <a:avLst/>
          </a:prstGeom>
          <a:noFill/>
          <a:ln>
            <a:noFill/>
          </a:ln>
        </p:spPr>
        <p:txBody>
          <a:bodyPr vert="horz" wrap="square" lIns="91440" tIns="45720" rIns="91440" bIns="45720" anchor="t" anchorCtr="0" compatLnSpc="1">
            <a:spAutoFit/>
          </a:bodyPr>
          <a:lstStyle/>
          <a:p>
            <a:pPr>
              <a:spcBef>
                <a:spcPts val="1100"/>
              </a:spcBef>
              <a:defRPr sz="1800" b="0" i="0" u="none" strike="noStrike" kern="0" cap="none" spc="0" baseline="0">
                <a:solidFill>
                  <a:srgbClr val="000000"/>
                </a:solidFill>
                <a:uFillTx/>
              </a:defRPr>
            </a:pPr>
            <a:r>
              <a:rPr lang="en-GB" dirty="0">
                <a:solidFill>
                  <a:srgbClr val="000000"/>
                </a:solidFill>
                <a:latin typeface="Arial"/>
              </a:rPr>
              <a:t>1.	</a:t>
            </a:r>
            <a:r>
              <a:rPr lang="en-GB" sz="1400" dirty="0">
                <a:solidFill>
                  <a:srgbClr val="000000"/>
                </a:solidFill>
                <a:latin typeface="Arial"/>
              </a:rPr>
              <a:t>Hills, M, Armitage, P. The two-period cross-over clinical trial, </a:t>
            </a:r>
            <a:r>
              <a:rPr lang="en-GB" sz="1400" i="1" dirty="0">
                <a:solidFill>
                  <a:srgbClr val="000000"/>
                </a:solidFill>
                <a:latin typeface="Arial"/>
              </a:rPr>
              <a:t>British Journal of Clinical Pharmacology </a:t>
            </a:r>
            <a:r>
              <a:rPr lang="en-GB" sz="1400" dirty="0">
                <a:solidFill>
                  <a:srgbClr val="000000"/>
                </a:solidFill>
                <a:latin typeface="Arial"/>
              </a:rPr>
              <a:t>1979;</a:t>
            </a:r>
            <a:r>
              <a:rPr lang="en-GB" sz="1400" i="1" dirty="0">
                <a:solidFill>
                  <a:srgbClr val="000000"/>
                </a:solidFill>
                <a:latin typeface="Arial"/>
              </a:rPr>
              <a:t> </a:t>
            </a:r>
            <a:r>
              <a:rPr lang="en-GB" sz="1400" b="1" dirty="0">
                <a:solidFill>
                  <a:srgbClr val="000000"/>
                </a:solidFill>
                <a:latin typeface="Arial"/>
              </a:rPr>
              <a:t>8</a:t>
            </a:r>
            <a:r>
              <a:rPr lang="en-GB" sz="1400" dirty="0">
                <a:solidFill>
                  <a:srgbClr val="000000"/>
                </a:solidFill>
                <a:latin typeface="Arial"/>
              </a:rPr>
              <a:t>: 7-20.</a:t>
            </a:r>
          </a:p>
          <a:p>
            <a:pPr>
              <a:spcBef>
                <a:spcPts val="800"/>
              </a:spcBef>
              <a:defRPr sz="1800" b="0" i="0" u="none" strike="noStrike" kern="0" cap="none" spc="0" baseline="0">
                <a:solidFill>
                  <a:srgbClr val="000000"/>
                </a:solidFill>
                <a:uFillTx/>
              </a:defRPr>
            </a:pPr>
            <a:endParaRPr lang="en-GB" sz="1400" dirty="0">
              <a:solidFill>
                <a:srgbClr val="000000"/>
              </a:solidFill>
              <a:latin typeface="Arial"/>
            </a:endParaRPr>
          </a:p>
        </p:txBody>
      </p:sp>
      <p:sp>
        <p:nvSpPr>
          <p:cNvPr id="6" name="Footer Placeholder 2"/>
          <p:cNvSpPr txBox="1"/>
          <p:nvPr/>
        </p:nvSpPr>
        <p:spPr>
          <a:xfrm>
            <a:off x="4648204" y="6245223"/>
            <a:ext cx="2895603" cy="476246"/>
          </a:xfrm>
          <a:prstGeom prst="rect">
            <a:avLst/>
          </a:prstGeom>
          <a:noFill/>
          <a:ln>
            <a:noFill/>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sz="1200" dirty="0">
              <a:solidFill>
                <a:srgbClr val="000000"/>
              </a:solidFill>
              <a:latin typeface="Arial"/>
            </a:endParaRPr>
          </a:p>
        </p:txBody>
      </p:sp>
      <p:sp>
        <p:nvSpPr>
          <p:cNvPr id="13" name="Footer Placeholder 12"/>
          <p:cNvSpPr>
            <a:spLocks noGrp="1"/>
          </p:cNvSpPr>
          <p:nvPr>
            <p:ph type="ftr" sz="quarter" idx="4294967295"/>
          </p:nvPr>
        </p:nvSpPr>
        <p:spPr>
          <a:xfrm>
            <a:off x="4648204" y="6356352"/>
            <a:ext cx="2895603" cy="365129"/>
          </a:xfrm>
          <a:prstGeom prst="rect">
            <a:avLst/>
          </a:prstGeom>
        </p:spPr>
        <p:txBody>
          <a:bodyPr/>
          <a:lstStyle/>
          <a:p>
            <a:pPr lvl="0"/>
            <a:r>
              <a:rPr lang="en-GB" dirty="0" smtClean="0"/>
              <a:t>(C) Stephen Senn 2015</a:t>
            </a:r>
            <a:endParaRPr lang="en-GB" dirty="0"/>
          </a:p>
        </p:txBody>
      </p:sp>
      <p:sp>
        <p:nvSpPr>
          <p:cNvPr id="7" name="Slide Number Placeholder 6"/>
          <p:cNvSpPr>
            <a:spLocks noGrp="1"/>
          </p:cNvSpPr>
          <p:nvPr>
            <p:ph type="sldNum" sz="quarter" idx="12"/>
          </p:nvPr>
        </p:nvSpPr>
        <p:spPr/>
        <p:txBody>
          <a:bodyPr/>
          <a:lstStyle/>
          <a:p>
            <a:fld id="{A31427DD-6F30-4754-A642-98538026708B}" type="slidenum">
              <a:rPr lang="en-GB" smtClean="0"/>
              <a:t>46</a:t>
            </a:fld>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09" y="147776"/>
            <a:ext cx="7958156" cy="6630139"/>
          </a:xfrm>
          <a:prstGeom prst="rect">
            <a:avLst/>
          </a:prstGeom>
        </p:spPr>
      </p:pic>
    </p:spTree>
    <p:extLst>
      <p:ext uri="{BB962C8B-B14F-4D97-AF65-F5344CB8AC3E}">
        <p14:creationId xmlns:p14="http://schemas.microsoft.com/office/powerpoint/2010/main" val="2144324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dirty="0">
                <a:solidFill>
                  <a:schemeClr val="tx2"/>
                </a:solidFill>
              </a:rPr>
              <a:t>Two Parametric Approaches</a:t>
            </a:r>
          </a:p>
        </p:txBody>
      </p:sp>
      <p:sp>
        <p:nvSpPr>
          <p:cNvPr id="3" name="Content Placeholder 2"/>
          <p:cNvSpPr txBox="1">
            <a:spLocks noGrp="1"/>
          </p:cNvSpPr>
          <p:nvPr>
            <p:ph idx="1"/>
          </p:nvPr>
        </p:nvSpPr>
        <p:spPr>
          <a:xfrm>
            <a:off x="1981201" y="1412777"/>
            <a:ext cx="4038603" cy="2404863"/>
          </a:xfrm>
          <a:solidFill>
            <a:schemeClr val="tx1"/>
          </a:solidFill>
        </p:spPr>
        <p:txBody>
          <a:bodyPr/>
          <a:lstStyle/>
          <a:p>
            <a:pPr marL="0" indent="0">
              <a:buNone/>
            </a:pPr>
            <a:r>
              <a:rPr lang="en-GB" sz="2400" dirty="0">
                <a:solidFill>
                  <a:schemeClr val="bg1"/>
                </a:solidFill>
              </a:rPr>
              <a:t>Not fitting patient effect</a:t>
            </a:r>
          </a:p>
          <a:p>
            <a:pPr marL="0" indent="0">
              <a:buNone/>
            </a:pPr>
            <a:endParaRPr lang="en-GB" sz="2000" dirty="0">
              <a:solidFill>
                <a:schemeClr val="bg1"/>
              </a:solidFill>
            </a:endParaRPr>
          </a:p>
          <a:p>
            <a:pPr marL="0" indent="0">
              <a:buNone/>
            </a:pPr>
            <a:r>
              <a:rPr lang="fr-FR" sz="2000" dirty="0">
                <a:solidFill>
                  <a:schemeClr val="bg1"/>
                </a:solidFill>
              </a:rPr>
              <a:t>Estimate   s.e.	t(56)	t pr.</a:t>
            </a:r>
            <a:endParaRPr lang="en-GB" sz="2000" dirty="0">
              <a:solidFill>
                <a:schemeClr val="bg1"/>
              </a:solidFill>
            </a:endParaRPr>
          </a:p>
          <a:p>
            <a:pPr marL="0" indent="0">
              <a:buNone/>
            </a:pPr>
            <a:endParaRPr lang="en-GB" sz="1800" dirty="0">
              <a:solidFill>
                <a:schemeClr val="bg1"/>
              </a:solidFill>
            </a:endParaRPr>
          </a:p>
          <a:p>
            <a:pPr marL="0" indent="0">
              <a:buNone/>
            </a:pPr>
            <a:r>
              <a:rPr lang="en-GB" sz="1800" dirty="0">
                <a:solidFill>
                  <a:schemeClr val="bg1"/>
                </a:solidFill>
              </a:rPr>
              <a:t>2.172	 0.964	 2.25	 0.0282</a:t>
            </a:r>
          </a:p>
          <a:p>
            <a:pPr marL="0" indent="0">
              <a:buNone/>
            </a:pPr>
            <a:endParaRPr lang="en-GB" sz="2000" dirty="0">
              <a:solidFill>
                <a:schemeClr val="bg1"/>
              </a:solidFill>
            </a:endParaRPr>
          </a:p>
        </p:txBody>
      </p:sp>
      <p:sp>
        <p:nvSpPr>
          <p:cNvPr id="4" name="Content Placeholder 3"/>
          <p:cNvSpPr txBox="1">
            <a:spLocks noGrp="1"/>
          </p:cNvSpPr>
          <p:nvPr>
            <p:ph idx="2"/>
          </p:nvPr>
        </p:nvSpPr>
        <p:spPr>
          <a:xfrm>
            <a:off x="6172197" y="1412777"/>
            <a:ext cx="4038603" cy="2404863"/>
          </a:xfrm>
          <a:solidFill>
            <a:srgbClr val="FF3300"/>
          </a:solidFill>
        </p:spPr>
        <p:txBody>
          <a:bodyPr/>
          <a:lstStyle/>
          <a:p>
            <a:pPr marL="0" indent="0">
              <a:buNone/>
            </a:pPr>
            <a:r>
              <a:rPr lang="en-GB" sz="2400" dirty="0">
                <a:solidFill>
                  <a:schemeClr val="bg1"/>
                </a:solidFill>
              </a:rPr>
              <a:t>Fitting patient effect</a:t>
            </a:r>
          </a:p>
          <a:p>
            <a:pPr marL="0" indent="0">
              <a:buNone/>
            </a:pPr>
            <a:endParaRPr lang="fr-FR" sz="1800" dirty="0">
              <a:solidFill>
                <a:schemeClr val="bg1"/>
              </a:solidFill>
            </a:endParaRPr>
          </a:p>
          <a:p>
            <a:pPr marL="0" indent="0">
              <a:buNone/>
            </a:pPr>
            <a:r>
              <a:rPr lang="fr-FR" sz="1800" dirty="0">
                <a:solidFill>
                  <a:schemeClr val="bg1"/>
                </a:solidFill>
              </a:rPr>
              <a:t>Estimate   s.e.	t(28)	t pr</a:t>
            </a:r>
          </a:p>
          <a:p>
            <a:pPr marL="0" indent="0">
              <a:buNone/>
            </a:pPr>
            <a:r>
              <a:rPr lang="fr-FR" sz="1800" dirty="0">
                <a:solidFill>
                  <a:schemeClr val="bg1"/>
                </a:solidFill>
              </a:rPr>
              <a:t>.</a:t>
            </a:r>
          </a:p>
          <a:p>
            <a:pPr marL="0" indent="0">
              <a:buNone/>
            </a:pPr>
            <a:r>
              <a:rPr lang="en-GB" sz="1800" dirty="0">
                <a:solidFill>
                  <a:schemeClr val="bg1"/>
                </a:solidFill>
              </a:rPr>
              <a:t>2.172	 0.616	 3.53	0.00147</a:t>
            </a:r>
          </a:p>
          <a:p>
            <a:pPr marL="0" indent="0">
              <a:buNone/>
            </a:pPr>
            <a:endParaRPr lang="en-GB" sz="1800" dirty="0">
              <a:solidFill>
                <a:schemeClr val="bg1"/>
              </a:solidFill>
            </a:endParaRPr>
          </a:p>
          <a:p>
            <a:pPr marL="0" indent="0">
              <a:buNone/>
            </a:pPr>
            <a:endParaRPr lang="en-GB" sz="1800" dirty="0"/>
          </a:p>
        </p:txBody>
      </p:sp>
      <p:sp>
        <p:nvSpPr>
          <p:cNvPr id="5" name="Footer Placeholder 1"/>
          <p:cNvSpPr txBox="1"/>
          <p:nvPr/>
        </p:nvSpPr>
        <p:spPr>
          <a:xfrm>
            <a:off x="4648204" y="6356352"/>
            <a:ext cx="2895603" cy="365129"/>
          </a:xfrm>
          <a:prstGeom prst="rect">
            <a:avLst/>
          </a:prstGeom>
          <a:noFill/>
          <a:ln>
            <a:noFill/>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6" name="Footer Placeholder 5"/>
          <p:cNvSpPr txBox="1"/>
          <p:nvPr/>
        </p:nvSpPr>
        <p:spPr>
          <a:xfrm>
            <a:off x="4648204" y="6356352"/>
            <a:ext cx="2895603" cy="365129"/>
          </a:xfrm>
          <a:prstGeom prst="rect">
            <a:avLst/>
          </a:prstGeom>
          <a:noFill/>
          <a:ln>
            <a:noFill/>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7" name="Slide Number Placeholder 6"/>
          <p:cNvSpPr txBox="1"/>
          <p:nvPr/>
        </p:nvSpPr>
        <p:spPr>
          <a:xfrm>
            <a:off x="8077203" y="6356352"/>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8" name="Footer Placeholder 7"/>
          <p:cNvSpPr txBox="1"/>
          <p:nvPr/>
        </p:nvSpPr>
        <p:spPr>
          <a:xfrm>
            <a:off x="4648204" y="6356352"/>
            <a:ext cx="2895603" cy="365129"/>
          </a:xfrm>
          <a:prstGeom prst="rect">
            <a:avLst/>
          </a:prstGeom>
          <a:noFill/>
          <a:ln>
            <a:noFill/>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9" name="Slide Number Placeholder 8"/>
          <p:cNvSpPr txBox="1"/>
          <p:nvPr/>
        </p:nvSpPr>
        <p:spPr>
          <a:xfrm>
            <a:off x="8077203" y="6356352"/>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15" name="Footer Placeholder 14"/>
          <p:cNvSpPr>
            <a:spLocks noGrp="1"/>
          </p:cNvSpPr>
          <p:nvPr>
            <p:ph type="ftr" sz="quarter" idx="4294967295"/>
          </p:nvPr>
        </p:nvSpPr>
        <p:spPr>
          <a:xfrm>
            <a:off x="4648204" y="6356352"/>
            <a:ext cx="2895603" cy="365129"/>
          </a:xfrm>
          <a:prstGeom prst="rect">
            <a:avLst/>
          </a:prstGeom>
        </p:spPr>
        <p:txBody>
          <a:bodyPr/>
          <a:lstStyle/>
          <a:p>
            <a:pPr lvl="0"/>
            <a:r>
              <a:rPr lang="en-GB" dirty="0" smtClean="0"/>
              <a:t>(C) Stephen Senn 2015</a:t>
            </a:r>
            <a:endParaRPr lang="en-GB" dirty="0"/>
          </a:p>
        </p:txBody>
      </p:sp>
      <p:sp>
        <p:nvSpPr>
          <p:cNvPr id="10" name="TextBox 9"/>
          <p:cNvSpPr txBox="1"/>
          <p:nvPr/>
        </p:nvSpPr>
        <p:spPr>
          <a:xfrm>
            <a:off x="1775520" y="4077072"/>
            <a:ext cx="8435279" cy="2308324"/>
          </a:xfrm>
          <a:prstGeom prst="rect">
            <a:avLst/>
          </a:prstGeom>
          <a:noFill/>
        </p:spPr>
        <p:txBody>
          <a:bodyPr wrap="square" rtlCol="0">
            <a:spAutoFit/>
          </a:bodyPr>
          <a:lstStyle/>
          <a:p>
            <a:r>
              <a:rPr lang="en-GB" dirty="0"/>
              <a:t>Note that ignoring the patient effect, the P-value is less impressive and the </a:t>
            </a:r>
            <a:r>
              <a:rPr lang="en-GB" dirty="0" smtClean="0"/>
              <a:t>standard error is larger </a:t>
            </a:r>
          </a:p>
          <a:p>
            <a:endParaRPr lang="en-GB" dirty="0"/>
          </a:p>
          <a:p>
            <a:r>
              <a:rPr lang="en-GB" dirty="0"/>
              <a:t>The method </a:t>
            </a:r>
            <a:r>
              <a:rPr lang="en-GB" i="1" dirty="0"/>
              <a:t>posts higher uncertainty </a:t>
            </a:r>
            <a:r>
              <a:rPr lang="en-GB" dirty="0"/>
              <a:t>because unlike the within-patient analysis it make no assumption that the patient level covariates are balanced.</a:t>
            </a:r>
          </a:p>
          <a:p>
            <a:endParaRPr lang="en-GB" dirty="0"/>
          </a:p>
          <a:p>
            <a:r>
              <a:rPr lang="en-GB" dirty="0"/>
              <a:t>Of course, in this </a:t>
            </a:r>
            <a:r>
              <a:rPr lang="en-GB" dirty="0" smtClean="0"/>
              <a:t>case, </a:t>
            </a:r>
            <a:r>
              <a:rPr lang="en-GB" dirty="0"/>
              <a:t>since we know the patient level covariates are balanced, this analysis is invalid.</a:t>
            </a:r>
          </a:p>
        </p:txBody>
      </p:sp>
      <p:sp>
        <p:nvSpPr>
          <p:cNvPr id="11" name="Slide Number Placeholder 10"/>
          <p:cNvSpPr>
            <a:spLocks noGrp="1"/>
          </p:cNvSpPr>
          <p:nvPr>
            <p:ph type="sldNum" sz="quarter" idx="12"/>
          </p:nvPr>
        </p:nvSpPr>
        <p:spPr/>
        <p:txBody>
          <a:bodyPr/>
          <a:lstStyle/>
          <a:p>
            <a:fld id="{A31427DD-6F30-4754-A642-98538026708B}" type="slidenum">
              <a:rPr lang="en-GB" smtClean="0"/>
              <a:t>47</a:t>
            </a:fld>
            <a:endParaRPr lang="en-GB" dirty="0"/>
          </a:p>
        </p:txBody>
      </p:sp>
    </p:spTree>
    <p:extLst>
      <p:ext uri="{BB962C8B-B14F-4D97-AF65-F5344CB8AC3E}">
        <p14:creationId xmlns:p14="http://schemas.microsoft.com/office/powerpoint/2010/main" val="2242096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p:nvPr/>
        </p:nvSpPr>
        <p:spPr>
          <a:xfrm>
            <a:off x="8077203" y="6245223"/>
            <a:ext cx="2133596" cy="476246"/>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endParaRPr lang="en-GB" sz="1200" dirty="0">
              <a:solidFill>
                <a:srgbClr val="000000"/>
              </a:solidFill>
              <a:latin typeface="Arial"/>
            </a:endParaRPr>
          </a:p>
        </p:txBody>
      </p:sp>
      <p:sp>
        <p:nvSpPr>
          <p:cNvPr id="4" name="Footer Placeholder 2"/>
          <p:cNvSpPr txBox="1"/>
          <p:nvPr/>
        </p:nvSpPr>
        <p:spPr>
          <a:xfrm>
            <a:off x="4648204" y="6245223"/>
            <a:ext cx="2895603" cy="476246"/>
          </a:xfrm>
          <a:prstGeom prst="rect">
            <a:avLst/>
          </a:prstGeom>
          <a:noFill/>
          <a:ln>
            <a:noFill/>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sz="1200" dirty="0">
              <a:solidFill>
                <a:srgbClr val="000000"/>
              </a:solidFill>
              <a:latin typeface="Arial"/>
            </a:endParaRPr>
          </a:p>
        </p:txBody>
      </p:sp>
      <p:sp>
        <p:nvSpPr>
          <p:cNvPr id="5" name="TextBox 3"/>
          <p:cNvSpPr txBox="1"/>
          <p:nvPr/>
        </p:nvSpPr>
        <p:spPr>
          <a:xfrm>
            <a:off x="7176121" y="654944"/>
            <a:ext cx="3046415" cy="5078313"/>
          </a:xfrm>
          <a:prstGeom prst="rect">
            <a:avLst/>
          </a:prstGeom>
          <a:solidFill>
            <a:schemeClr val="accent3"/>
          </a:solid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dirty="0">
                <a:solidFill>
                  <a:schemeClr val="bg1"/>
                </a:solidFill>
                <a:latin typeface="Arial"/>
              </a:rPr>
              <a:t>Blue diamond shows treatment effect whether   we condition on patient or not as a factor.</a:t>
            </a:r>
          </a:p>
          <a:p>
            <a:pPr>
              <a:defRPr sz="1800" b="0" i="0" u="none" strike="noStrike" kern="0" cap="none" spc="0" baseline="0">
                <a:solidFill>
                  <a:srgbClr val="000000"/>
                </a:solidFill>
                <a:uFillTx/>
              </a:defRPr>
            </a:pPr>
            <a:endParaRPr lang="en-GB" dirty="0">
              <a:solidFill>
                <a:schemeClr val="bg1"/>
              </a:solidFill>
              <a:latin typeface="Arial"/>
            </a:endParaRPr>
          </a:p>
          <a:p>
            <a:pPr>
              <a:defRPr sz="1800" b="0" i="0" u="none" strike="noStrike" kern="0" cap="none" spc="0" baseline="0">
                <a:solidFill>
                  <a:srgbClr val="000000"/>
                </a:solidFill>
                <a:uFillTx/>
              </a:defRPr>
            </a:pPr>
            <a:r>
              <a:rPr lang="en-GB" dirty="0">
                <a:solidFill>
                  <a:schemeClr val="bg1"/>
                </a:solidFill>
                <a:latin typeface="Arial"/>
              </a:rPr>
              <a:t>It is identical because the trial is balanced by patient.</a:t>
            </a:r>
          </a:p>
          <a:p>
            <a:pPr>
              <a:defRPr sz="1800" b="0" i="0" u="none" strike="noStrike" kern="0" cap="none" spc="0" baseline="0">
                <a:solidFill>
                  <a:srgbClr val="000000"/>
                </a:solidFill>
                <a:uFillTx/>
              </a:defRPr>
            </a:pPr>
            <a:endParaRPr lang="en-GB" dirty="0">
              <a:solidFill>
                <a:schemeClr val="bg1"/>
              </a:solidFill>
              <a:latin typeface="Arial"/>
            </a:endParaRPr>
          </a:p>
          <a:p>
            <a:pPr>
              <a:defRPr sz="1800" b="0" i="0" u="none" strike="noStrike" kern="0" cap="none" spc="0" baseline="0">
                <a:solidFill>
                  <a:srgbClr val="000000"/>
                </a:solidFill>
                <a:uFillTx/>
              </a:defRPr>
            </a:pPr>
            <a:r>
              <a:rPr lang="en-GB" dirty="0">
                <a:solidFill>
                  <a:schemeClr val="bg1"/>
                </a:solidFill>
                <a:latin typeface="Arial"/>
              </a:rPr>
              <a:t>However the permutation distribution is quite different and our inferences are different  whether we </a:t>
            </a:r>
            <a:r>
              <a:rPr lang="en-GB" dirty="0">
                <a:solidFill>
                  <a:srgbClr val="FF0000"/>
                </a:solidFill>
                <a:latin typeface="Arial"/>
              </a:rPr>
              <a:t>condition  (red) </a:t>
            </a:r>
            <a:r>
              <a:rPr lang="en-GB" dirty="0">
                <a:solidFill>
                  <a:schemeClr val="bg1"/>
                </a:solidFill>
                <a:latin typeface="Arial"/>
              </a:rPr>
              <a:t>or </a:t>
            </a:r>
            <a:r>
              <a:rPr lang="en-GB" dirty="0">
                <a:latin typeface="Arial"/>
              </a:rPr>
              <a:t>not (black)</a:t>
            </a:r>
            <a:r>
              <a:rPr lang="en-GB" dirty="0">
                <a:solidFill>
                  <a:schemeClr val="bg1"/>
                </a:solidFill>
                <a:latin typeface="Arial"/>
              </a:rPr>
              <a:t> and clearly balancing the randomisation by patient and not conditioning the analysis by patient is wrong</a:t>
            </a:r>
          </a:p>
        </p:txBody>
      </p:sp>
      <p:sp>
        <p:nvSpPr>
          <p:cNvPr id="11" name="Footer Placeholder 10"/>
          <p:cNvSpPr>
            <a:spLocks noGrp="1"/>
          </p:cNvSpPr>
          <p:nvPr>
            <p:ph type="ftr" sz="quarter" idx="4294967295"/>
          </p:nvPr>
        </p:nvSpPr>
        <p:spPr>
          <a:xfrm>
            <a:off x="4648204" y="6356352"/>
            <a:ext cx="2895603" cy="365129"/>
          </a:xfrm>
          <a:prstGeom prst="rect">
            <a:avLst/>
          </a:prstGeom>
        </p:spPr>
        <p:txBody>
          <a:bodyPr/>
          <a:lstStyle/>
          <a:p>
            <a:pPr lvl="0"/>
            <a:r>
              <a:rPr lang="en-GB" dirty="0" smtClean="0"/>
              <a:t>(C) Stephen Senn 2015</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0368" y="360040"/>
            <a:ext cx="5373216" cy="5373216"/>
          </a:xfrm>
          <a:prstGeom prst="rect">
            <a:avLst/>
          </a:prstGeom>
        </p:spPr>
      </p:pic>
      <p:sp>
        <p:nvSpPr>
          <p:cNvPr id="6" name="Slide Number Placeholder 5"/>
          <p:cNvSpPr>
            <a:spLocks noGrp="1"/>
          </p:cNvSpPr>
          <p:nvPr>
            <p:ph type="sldNum" sz="quarter" idx="12"/>
          </p:nvPr>
        </p:nvSpPr>
        <p:spPr/>
        <p:txBody>
          <a:bodyPr/>
          <a:lstStyle/>
          <a:p>
            <a:fld id="{A31427DD-6F30-4754-A642-98538026708B}" type="slidenum">
              <a:rPr lang="en-GB" smtClean="0"/>
              <a:t>48</a:t>
            </a:fld>
            <a:endParaRPr lang="en-GB" dirty="0"/>
          </a:p>
        </p:txBody>
      </p:sp>
    </p:spTree>
    <p:extLst>
      <p:ext uri="{BB962C8B-B14F-4D97-AF65-F5344CB8AC3E}">
        <p14:creationId xmlns:p14="http://schemas.microsoft.com/office/powerpoint/2010/main" val="1052273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noGrp="1"/>
          </p:cNvSpPr>
          <p:nvPr>
            <p:ph type="title"/>
          </p:nvPr>
        </p:nvSpPr>
        <p:spPr/>
        <p:txBody>
          <a:bodyPr/>
          <a:lstStyle/>
          <a:p>
            <a:pPr lvl="0"/>
            <a:r>
              <a:rPr lang="en-GB" sz="3200" dirty="0">
                <a:solidFill>
                  <a:srgbClr val="002060"/>
                </a:solidFill>
              </a:rPr>
              <a:t>The two permutation* distributions summarised</a:t>
            </a:r>
          </a:p>
        </p:txBody>
      </p:sp>
      <p:sp>
        <p:nvSpPr>
          <p:cNvPr id="3" name="Content Placeholder 3"/>
          <p:cNvSpPr txBox="1">
            <a:spLocks noGrp="1"/>
          </p:cNvSpPr>
          <p:nvPr>
            <p:ph idx="1"/>
          </p:nvPr>
        </p:nvSpPr>
        <p:spPr>
          <a:xfrm>
            <a:off x="1981201" y="1412776"/>
            <a:ext cx="4038603" cy="4608512"/>
          </a:xfrm>
          <a:solidFill>
            <a:schemeClr val="tx1"/>
          </a:solidFill>
        </p:spPr>
        <p:txBody>
          <a:bodyPr>
            <a:normAutofit fontScale="85000" lnSpcReduction="20000"/>
          </a:bodyPr>
          <a:lstStyle/>
          <a:p>
            <a:pPr marL="0" indent="0">
              <a:buNone/>
            </a:pPr>
            <a:r>
              <a:rPr lang="en-GB" sz="1800" b="1" dirty="0">
                <a:solidFill>
                  <a:schemeClr val="bg1"/>
                </a:solidFill>
              </a:rPr>
              <a:t>Summary statistics for Permuted difference no blocking</a:t>
            </a:r>
          </a:p>
          <a:p>
            <a:pPr marL="0" indent="0">
              <a:buNone/>
            </a:pPr>
            <a:r>
              <a:rPr lang="en-GB" sz="1800" b="1" dirty="0">
                <a:solidFill>
                  <a:schemeClr val="bg1"/>
                </a:solidFill>
              </a:rPr>
              <a:t> </a:t>
            </a:r>
          </a:p>
          <a:p>
            <a:pPr marL="0" indent="0">
              <a:buNone/>
            </a:pPr>
            <a:r>
              <a:rPr lang="en-GB" sz="1600" dirty="0">
                <a:solidFill>
                  <a:schemeClr val="bg1"/>
                </a:solidFill>
              </a:rPr>
              <a:t>Number of observations =	 10000</a:t>
            </a:r>
          </a:p>
          <a:p>
            <a:r>
              <a:rPr lang="en-GB" sz="1600" dirty="0">
                <a:solidFill>
                  <a:schemeClr val="bg1"/>
                </a:solidFill>
              </a:rPr>
              <a:t>Mean =	 -0.00319</a:t>
            </a:r>
          </a:p>
          <a:p>
            <a:r>
              <a:rPr lang="en-GB" sz="1600" dirty="0">
                <a:solidFill>
                  <a:schemeClr val="bg1"/>
                </a:solidFill>
              </a:rPr>
              <a:t>Median =	 -0.0345</a:t>
            </a:r>
          </a:p>
          <a:p>
            <a:r>
              <a:rPr lang="en-GB" sz="1600" dirty="0">
                <a:solidFill>
                  <a:schemeClr val="bg1"/>
                </a:solidFill>
              </a:rPr>
              <a:t>Minimum =	 -3.621</a:t>
            </a:r>
          </a:p>
          <a:p>
            <a:r>
              <a:rPr lang="en-GB" sz="1600" dirty="0">
                <a:solidFill>
                  <a:schemeClr val="bg1"/>
                </a:solidFill>
              </a:rPr>
              <a:t>Maximum =	 3.690</a:t>
            </a:r>
          </a:p>
          <a:p>
            <a:r>
              <a:rPr lang="en-GB" sz="1600" dirty="0">
                <a:solidFill>
                  <a:schemeClr val="bg1"/>
                </a:solidFill>
              </a:rPr>
              <a:t>Lower quartile =	 -0.655</a:t>
            </a:r>
          </a:p>
          <a:p>
            <a:r>
              <a:rPr lang="en-GB" sz="1600" dirty="0">
                <a:solidFill>
                  <a:schemeClr val="bg1"/>
                </a:solidFill>
              </a:rPr>
              <a:t>Upper quartile =	 0.655</a:t>
            </a:r>
          </a:p>
          <a:p>
            <a:pPr marL="0" indent="0">
              <a:buNone/>
            </a:pPr>
            <a:r>
              <a:rPr lang="en-GB" sz="1600" dirty="0">
                <a:solidFill>
                  <a:schemeClr val="bg1"/>
                </a:solidFill>
              </a:rPr>
              <a:t>	</a:t>
            </a:r>
            <a:r>
              <a:rPr lang="en-GB" sz="1600" dirty="0"/>
              <a:t>Standard deviation =	 0.993</a:t>
            </a:r>
          </a:p>
          <a:p>
            <a:pPr marL="0" indent="0">
              <a:buNone/>
            </a:pPr>
            <a:r>
              <a:rPr lang="en-GB" sz="1600" dirty="0">
                <a:solidFill>
                  <a:schemeClr val="bg1"/>
                </a:solidFill>
              </a:rPr>
              <a:t> P-value for observed difference  0.0344</a:t>
            </a:r>
          </a:p>
          <a:p>
            <a:pPr marL="0" indent="0">
              <a:buNone/>
            </a:pPr>
            <a:r>
              <a:rPr lang="en-GB" sz="1600" dirty="0">
                <a:solidFill>
                  <a:schemeClr val="bg1"/>
                </a:solidFill>
              </a:rPr>
              <a:t>(Parametric P-value 0.0282)</a:t>
            </a:r>
          </a:p>
          <a:p>
            <a:pPr marL="0" indent="0">
              <a:buNone/>
            </a:pPr>
            <a:r>
              <a:rPr lang="en-GB" sz="1600" dirty="0">
                <a:solidFill>
                  <a:schemeClr val="bg1"/>
                </a:solidFill>
              </a:rPr>
              <a:t>  </a:t>
            </a:r>
          </a:p>
          <a:p>
            <a:pPr marL="0" indent="0">
              <a:buNone/>
            </a:pPr>
            <a:r>
              <a:rPr lang="en-GB" sz="1600" dirty="0"/>
              <a:t>*Strictly speaking, these are randomisation distributions</a:t>
            </a:r>
          </a:p>
          <a:p>
            <a:pPr marL="0" indent="0">
              <a:buNone/>
            </a:pPr>
            <a:r>
              <a:rPr lang="en-GB" dirty="0" smtClean="0">
                <a:solidFill>
                  <a:schemeClr val="bg1"/>
                </a:solidFill>
              </a:rPr>
              <a:t> </a:t>
            </a:r>
            <a:endParaRPr lang="en-GB" sz="1800" dirty="0">
              <a:solidFill>
                <a:srgbClr val="0070C0"/>
              </a:solidFill>
            </a:endParaRPr>
          </a:p>
        </p:txBody>
      </p:sp>
      <p:sp>
        <p:nvSpPr>
          <p:cNvPr id="4" name="Content Placeholder 4"/>
          <p:cNvSpPr txBox="1">
            <a:spLocks noGrp="1"/>
          </p:cNvSpPr>
          <p:nvPr>
            <p:ph idx="2"/>
          </p:nvPr>
        </p:nvSpPr>
        <p:spPr>
          <a:xfrm>
            <a:off x="6172197" y="1412776"/>
            <a:ext cx="4038603" cy="4608512"/>
          </a:xfrm>
          <a:solidFill>
            <a:srgbClr val="FF3300"/>
          </a:solidFill>
        </p:spPr>
        <p:txBody>
          <a:bodyPr>
            <a:normAutofit fontScale="85000" lnSpcReduction="20000"/>
          </a:bodyPr>
          <a:lstStyle/>
          <a:p>
            <a:pPr marL="0" indent="0">
              <a:buNone/>
            </a:pPr>
            <a:r>
              <a:rPr lang="en-GB" sz="1800" b="1" dirty="0">
                <a:solidFill>
                  <a:schemeClr val="bg1"/>
                </a:solidFill>
              </a:rPr>
              <a:t>Summary statistics for Permuted difference blocking</a:t>
            </a:r>
          </a:p>
          <a:p>
            <a:pPr marL="0" indent="0">
              <a:buNone/>
            </a:pPr>
            <a:r>
              <a:rPr lang="en-GB" sz="1600" dirty="0">
                <a:solidFill>
                  <a:schemeClr val="bg1"/>
                </a:solidFill>
              </a:rPr>
              <a:t> </a:t>
            </a:r>
          </a:p>
          <a:p>
            <a:pPr marL="0" indent="0">
              <a:buNone/>
            </a:pPr>
            <a:r>
              <a:rPr lang="en-GB" sz="1600" dirty="0">
                <a:solidFill>
                  <a:schemeClr val="bg1"/>
                </a:solidFill>
              </a:rPr>
              <a:t>Number of observations =	 10000</a:t>
            </a:r>
          </a:p>
          <a:p>
            <a:r>
              <a:rPr lang="en-GB" sz="1600" dirty="0">
                <a:solidFill>
                  <a:schemeClr val="bg1"/>
                </a:solidFill>
              </a:rPr>
              <a:t>Mean =	 -0.00339</a:t>
            </a:r>
          </a:p>
          <a:p>
            <a:r>
              <a:rPr lang="en-GB" sz="1600" dirty="0">
                <a:solidFill>
                  <a:schemeClr val="bg1"/>
                </a:solidFill>
              </a:rPr>
              <a:t>Median =	 0.0345</a:t>
            </a:r>
          </a:p>
          <a:p>
            <a:r>
              <a:rPr lang="en-GB" sz="1600" dirty="0">
                <a:solidFill>
                  <a:schemeClr val="bg1"/>
                </a:solidFill>
              </a:rPr>
              <a:t>Minimum =	 -2.793</a:t>
            </a:r>
          </a:p>
          <a:p>
            <a:r>
              <a:rPr lang="en-GB" sz="1600" dirty="0">
                <a:solidFill>
                  <a:schemeClr val="bg1"/>
                </a:solidFill>
              </a:rPr>
              <a:t>Maximum =	 2.517</a:t>
            </a:r>
          </a:p>
          <a:p>
            <a:r>
              <a:rPr lang="en-GB" sz="1600" dirty="0">
                <a:solidFill>
                  <a:schemeClr val="bg1"/>
                </a:solidFill>
              </a:rPr>
              <a:t>Lower quartile =	 -0.517</a:t>
            </a:r>
          </a:p>
          <a:p>
            <a:r>
              <a:rPr lang="en-GB" sz="1600" dirty="0">
                <a:solidFill>
                  <a:schemeClr val="bg1"/>
                </a:solidFill>
              </a:rPr>
              <a:t>Upper quartile =	 0.517</a:t>
            </a:r>
          </a:p>
          <a:p>
            <a:pPr marL="0" indent="0">
              <a:buNone/>
            </a:pPr>
            <a:r>
              <a:rPr lang="en-GB" sz="1600" dirty="0">
                <a:solidFill>
                  <a:schemeClr val="bg1"/>
                </a:solidFill>
              </a:rPr>
              <a:t>	</a:t>
            </a:r>
            <a:r>
              <a:rPr lang="en-GB" sz="1600" dirty="0"/>
              <a:t> </a:t>
            </a:r>
          </a:p>
          <a:p>
            <a:pPr marL="0" indent="0">
              <a:buNone/>
            </a:pPr>
            <a:r>
              <a:rPr lang="en-GB" sz="1600" dirty="0">
                <a:solidFill>
                  <a:schemeClr val="bg1"/>
                </a:solidFill>
              </a:rPr>
              <a:t>P-value for observed difference   0.001</a:t>
            </a:r>
          </a:p>
          <a:p>
            <a:pPr marL="0" indent="0">
              <a:buNone/>
            </a:pPr>
            <a:r>
              <a:rPr lang="en-GB" sz="1600" dirty="0">
                <a:solidFill>
                  <a:schemeClr val="bg1"/>
                </a:solidFill>
              </a:rPr>
              <a:t>(Parametric P-value </a:t>
            </a:r>
            <a:r>
              <a:rPr lang="en-GB" sz="1800" dirty="0">
                <a:solidFill>
                  <a:schemeClr val="bg1"/>
                </a:solidFill>
              </a:rPr>
              <a:t>0.00147)</a:t>
            </a:r>
          </a:p>
          <a:p>
            <a:pPr marL="0" indent="0">
              <a:buNone/>
            </a:pPr>
            <a:endParaRPr lang="en-GB" sz="1800" dirty="0">
              <a:solidFill>
                <a:schemeClr val="bg1"/>
              </a:solidFill>
            </a:endParaRPr>
          </a:p>
        </p:txBody>
      </p:sp>
      <p:sp>
        <p:nvSpPr>
          <p:cNvPr id="5" name="Footer Placeholder 1"/>
          <p:cNvSpPr txBox="1"/>
          <p:nvPr/>
        </p:nvSpPr>
        <p:spPr>
          <a:xfrm>
            <a:off x="4648204" y="6356352"/>
            <a:ext cx="2895603" cy="365129"/>
          </a:xfrm>
          <a:prstGeom prst="rect">
            <a:avLst/>
          </a:prstGeom>
          <a:noFill/>
          <a:ln>
            <a:noFill/>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6" name="Footer Placeholder 5"/>
          <p:cNvSpPr txBox="1"/>
          <p:nvPr/>
        </p:nvSpPr>
        <p:spPr>
          <a:xfrm>
            <a:off x="4648204" y="6356352"/>
            <a:ext cx="2895603" cy="365129"/>
          </a:xfrm>
          <a:prstGeom prst="rect">
            <a:avLst/>
          </a:prstGeom>
          <a:noFill/>
          <a:ln>
            <a:noFill/>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7" name="Slide Number Placeholder 6"/>
          <p:cNvSpPr txBox="1"/>
          <p:nvPr/>
        </p:nvSpPr>
        <p:spPr>
          <a:xfrm>
            <a:off x="8077203" y="6356352"/>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8" name="Footer Placeholder 7"/>
          <p:cNvSpPr txBox="1"/>
          <p:nvPr/>
        </p:nvSpPr>
        <p:spPr>
          <a:xfrm>
            <a:off x="4648204" y="6356352"/>
            <a:ext cx="2895603" cy="365129"/>
          </a:xfrm>
          <a:prstGeom prst="rect">
            <a:avLst/>
          </a:prstGeom>
          <a:noFill/>
          <a:ln>
            <a:noFill/>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9" name="Slide Number Placeholder 8"/>
          <p:cNvSpPr txBox="1"/>
          <p:nvPr/>
        </p:nvSpPr>
        <p:spPr>
          <a:xfrm>
            <a:off x="8077203" y="6356352"/>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15" name="Footer Placeholder 14"/>
          <p:cNvSpPr>
            <a:spLocks noGrp="1"/>
          </p:cNvSpPr>
          <p:nvPr>
            <p:ph type="ftr" sz="quarter" idx="4294967295"/>
          </p:nvPr>
        </p:nvSpPr>
        <p:spPr>
          <a:xfrm>
            <a:off x="4648204" y="6356352"/>
            <a:ext cx="2895603" cy="365129"/>
          </a:xfrm>
          <a:prstGeom prst="rect">
            <a:avLst/>
          </a:prstGeom>
        </p:spPr>
        <p:txBody>
          <a:bodyPr/>
          <a:lstStyle/>
          <a:p>
            <a:pPr lvl="0"/>
            <a:r>
              <a:rPr lang="en-GB" dirty="0" smtClean="0"/>
              <a:t>(C) Stephen Senn 2015</a:t>
            </a:r>
            <a:endParaRPr lang="en-GB" dirty="0"/>
          </a:p>
        </p:txBody>
      </p:sp>
      <p:sp>
        <p:nvSpPr>
          <p:cNvPr id="10" name="Slide Number Placeholder 9"/>
          <p:cNvSpPr>
            <a:spLocks noGrp="1"/>
          </p:cNvSpPr>
          <p:nvPr>
            <p:ph type="sldNum" sz="quarter" idx="12"/>
          </p:nvPr>
        </p:nvSpPr>
        <p:spPr/>
        <p:txBody>
          <a:bodyPr/>
          <a:lstStyle/>
          <a:p>
            <a:fld id="{A31427DD-6F30-4754-A642-98538026708B}" type="slidenum">
              <a:rPr lang="en-GB" smtClean="0"/>
              <a:t>49</a:t>
            </a:fld>
            <a:endParaRPr lang="en-GB" dirty="0"/>
          </a:p>
        </p:txBody>
      </p:sp>
    </p:spTree>
    <p:extLst>
      <p:ext uri="{BB962C8B-B14F-4D97-AF65-F5344CB8AC3E}">
        <p14:creationId xmlns:p14="http://schemas.microsoft.com/office/powerpoint/2010/main" val="1806033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My excuse for this elementary introduction</a:t>
            </a:r>
            <a:endParaRPr lang="en-GB" b="1" dirty="0"/>
          </a:p>
        </p:txBody>
      </p:sp>
      <p:sp>
        <p:nvSpPr>
          <p:cNvPr id="3" name="Footer Placeholder 2"/>
          <p:cNvSpPr>
            <a:spLocks noGrp="1"/>
          </p:cNvSpPr>
          <p:nvPr>
            <p:ph type="ftr" sz="quarter" idx="11"/>
          </p:nvPr>
        </p:nvSpPr>
        <p:spPr/>
        <p:txBody>
          <a:bodyPr/>
          <a:lstStyle/>
          <a:p>
            <a:r>
              <a:rPr lang="en-GB" dirty="0" smtClean="0"/>
              <a:t>(C) Stephen Senn 2015</a:t>
            </a:r>
            <a:endParaRPr lang="en-GB" dirty="0"/>
          </a:p>
        </p:txBody>
      </p:sp>
      <p:sp>
        <p:nvSpPr>
          <p:cNvPr id="4" name="Slide Number Placeholder 3"/>
          <p:cNvSpPr>
            <a:spLocks noGrp="1"/>
          </p:cNvSpPr>
          <p:nvPr>
            <p:ph type="sldNum" sz="quarter" idx="12"/>
          </p:nvPr>
        </p:nvSpPr>
        <p:spPr/>
        <p:txBody>
          <a:bodyPr/>
          <a:lstStyle/>
          <a:p>
            <a:fld id="{A31427DD-6F30-4754-A642-98538026708B}" type="slidenum">
              <a:rPr lang="en-GB" smtClean="0"/>
              <a:t>5</a:t>
            </a:fld>
            <a:endParaRPr lang="en-GB" dirty="0"/>
          </a:p>
        </p:txBody>
      </p:sp>
      <p:sp>
        <p:nvSpPr>
          <p:cNvPr id="5" name="TextBox 4"/>
          <p:cNvSpPr txBox="1"/>
          <p:nvPr/>
        </p:nvSpPr>
        <p:spPr>
          <a:xfrm>
            <a:off x="831273" y="1878676"/>
            <a:ext cx="10158152" cy="1569660"/>
          </a:xfrm>
          <a:prstGeom prst="rect">
            <a:avLst/>
          </a:prstGeom>
          <a:noFill/>
        </p:spPr>
        <p:txBody>
          <a:bodyPr wrap="square" rtlCol="0">
            <a:spAutoFit/>
          </a:bodyPr>
          <a:lstStyle/>
          <a:p>
            <a:r>
              <a:rPr lang="en-GB" sz="3200" dirty="0" smtClean="0"/>
              <a:t>Some very clever people have made fools of themselves by telling clinical trialists how they would do things better without understanding the basics</a:t>
            </a:r>
            <a:endParaRPr lang="en-GB" sz="3200" dirty="0"/>
          </a:p>
        </p:txBody>
      </p:sp>
    </p:spTree>
    <p:extLst>
      <p:ext uri="{BB962C8B-B14F-4D97-AF65-F5344CB8AC3E}">
        <p14:creationId xmlns:p14="http://schemas.microsoft.com/office/powerpoint/2010/main" val="3196491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chemeClr val="tx2"/>
                </a:solidFill>
              </a:rPr>
              <a:t>What happens if you balance but don’t condition?</a:t>
            </a:r>
            <a:endParaRPr lang="en-GB" b="1" dirty="0">
              <a:solidFill>
                <a:schemeClr val="tx2"/>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81074567"/>
              </p:ext>
            </p:extLst>
          </p:nvPr>
        </p:nvGraphicFramePr>
        <p:xfrm>
          <a:off x="1981200" y="2477650"/>
          <a:ext cx="8229600" cy="34798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GB" dirty="0" smtClean="0"/>
                        <a:t>Approach</a:t>
                      </a:r>
                      <a:endParaRPr lang="en-GB" dirty="0"/>
                    </a:p>
                  </a:txBody>
                  <a:tcPr/>
                </a:tc>
                <a:tc>
                  <a:txBody>
                    <a:bodyPr/>
                    <a:lstStyle/>
                    <a:p>
                      <a:r>
                        <a:rPr lang="en-GB" dirty="0" smtClean="0"/>
                        <a:t>Variance of estimated treatment effect over all randomisations*</a:t>
                      </a:r>
                      <a:endParaRPr lang="en-GB" dirty="0"/>
                    </a:p>
                  </a:txBody>
                  <a:tcPr/>
                </a:tc>
                <a:tc>
                  <a:txBody>
                    <a:bodyPr/>
                    <a:lstStyle/>
                    <a:p>
                      <a:r>
                        <a:rPr lang="en-GB" dirty="0" smtClean="0"/>
                        <a:t>Mean of variance of</a:t>
                      </a:r>
                      <a:r>
                        <a:rPr lang="en-GB" baseline="0" dirty="0" smtClean="0"/>
                        <a:t> estimated treatment effect over all randomisations*</a:t>
                      </a:r>
                      <a:endParaRPr lang="en-GB" dirty="0"/>
                    </a:p>
                  </a:txBody>
                  <a:tcPr/>
                </a:tc>
              </a:tr>
              <a:tr h="370840">
                <a:tc>
                  <a:txBody>
                    <a:bodyPr/>
                    <a:lstStyle/>
                    <a:p>
                      <a:r>
                        <a:rPr lang="en-GB" dirty="0" smtClean="0"/>
                        <a:t>Completely randomised Analysed as such</a:t>
                      </a:r>
                      <a:endParaRPr lang="en-GB" dirty="0"/>
                    </a:p>
                  </a:txBody>
                  <a:tcPr/>
                </a:tc>
                <a:tc>
                  <a:txBody>
                    <a:bodyPr/>
                    <a:lstStyle/>
                    <a:p>
                      <a:pPr algn="ctr"/>
                      <a:r>
                        <a:rPr lang="en-GB" dirty="0" smtClean="0"/>
                        <a:t>0.987</a:t>
                      </a:r>
                      <a:endParaRPr lang="en-GB" dirty="0"/>
                    </a:p>
                  </a:txBody>
                  <a:tcPr/>
                </a:tc>
                <a:tc>
                  <a:txBody>
                    <a:bodyPr/>
                    <a:lstStyle/>
                    <a:p>
                      <a:pPr algn="ctr"/>
                      <a:r>
                        <a:rPr lang="en-GB" dirty="0" smtClean="0"/>
                        <a:t>0.996</a:t>
                      </a:r>
                      <a:endParaRPr lang="en-GB" dirty="0"/>
                    </a:p>
                  </a:txBody>
                  <a:tcPr/>
                </a:tc>
              </a:tr>
              <a:tr h="370840">
                <a:tc>
                  <a:txBody>
                    <a:bodyPr/>
                    <a:lstStyle/>
                    <a:p>
                      <a:r>
                        <a:rPr lang="en-GB" dirty="0" smtClean="0"/>
                        <a:t>Randomised within-patient</a:t>
                      </a:r>
                    </a:p>
                    <a:p>
                      <a:r>
                        <a:rPr lang="en-GB" dirty="0" smtClean="0"/>
                        <a:t>Analysed as such</a:t>
                      </a:r>
                      <a:endParaRPr lang="en-GB" dirty="0"/>
                    </a:p>
                  </a:txBody>
                  <a:tcPr/>
                </a:tc>
                <a:tc>
                  <a:txBody>
                    <a:bodyPr/>
                    <a:lstStyle/>
                    <a:p>
                      <a:pPr algn="ctr"/>
                      <a:r>
                        <a:rPr lang="en-GB" dirty="0" smtClean="0"/>
                        <a:t>0.534</a:t>
                      </a:r>
                      <a:endParaRPr lang="en-GB" dirty="0"/>
                    </a:p>
                  </a:txBody>
                  <a:tcPr/>
                </a:tc>
                <a:tc>
                  <a:txBody>
                    <a:bodyPr/>
                    <a:lstStyle/>
                    <a:p>
                      <a:pPr algn="ctr"/>
                      <a:r>
                        <a:rPr lang="en-GB" dirty="0" smtClean="0"/>
                        <a:t>0.529</a:t>
                      </a:r>
                      <a:endParaRPr lang="en-GB" dirty="0"/>
                    </a:p>
                  </a:txBody>
                  <a:tcPr/>
                </a:tc>
              </a:tr>
              <a:tr h="370840">
                <a:tc>
                  <a:txBody>
                    <a:bodyPr/>
                    <a:lstStyle/>
                    <a:p>
                      <a:r>
                        <a:rPr lang="en-GB" dirty="0" smtClean="0"/>
                        <a:t>Randomised within-patient Analysed as completely randomised</a:t>
                      </a:r>
                      <a:endParaRPr lang="en-GB" dirty="0"/>
                    </a:p>
                  </a:txBody>
                  <a:tcPr/>
                </a:tc>
                <a:tc>
                  <a:txBody>
                    <a:bodyPr/>
                    <a:lstStyle/>
                    <a:p>
                      <a:pPr algn="ctr"/>
                      <a:r>
                        <a:rPr lang="en-GB" dirty="0" smtClean="0"/>
                        <a:t>0.534</a:t>
                      </a:r>
                      <a:endParaRPr lang="en-GB" dirty="0"/>
                    </a:p>
                  </a:txBody>
                  <a:tcPr/>
                </a:tc>
                <a:tc>
                  <a:txBody>
                    <a:bodyPr/>
                    <a:lstStyle/>
                    <a:p>
                      <a:pPr algn="ctr"/>
                      <a:r>
                        <a:rPr lang="en-GB" dirty="0" smtClean="0"/>
                        <a:t>1.005</a:t>
                      </a:r>
                      <a:endParaRPr lang="en-GB" dirty="0"/>
                    </a:p>
                  </a:txBody>
                  <a:tcPr/>
                </a:tc>
              </a:tr>
              <a:tr h="370840">
                <a:tc gridSpan="3">
                  <a:txBody>
                    <a:bodyPr/>
                    <a:lstStyle/>
                    <a:p>
                      <a:r>
                        <a:rPr lang="en-GB" dirty="0" smtClean="0">
                          <a:solidFill>
                            <a:srgbClr val="FF0000"/>
                          </a:solidFill>
                        </a:rPr>
                        <a:t>*Based</a:t>
                      </a:r>
                      <a:r>
                        <a:rPr lang="en-GB" baseline="0" dirty="0" smtClean="0">
                          <a:solidFill>
                            <a:srgbClr val="FF0000"/>
                          </a:solidFill>
                        </a:rPr>
                        <a:t> on 10000 random permutations</a:t>
                      </a:r>
                      <a:endParaRPr lang="en-GB" dirty="0">
                        <a:solidFill>
                          <a:srgbClr val="FF0000"/>
                        </a:solidFill>
                      </a:endParaRPr>
                    </a:p>
                  </a:txBody>
                  <a:tcPr/>
                </a:tc>
                <a:tc hMerge="1">
                  <a:txBody>
                    <a:bodyPr/>
                    <a:lstStyle/>
                    <a:p>
                      <a:endParaRPr lang="en-GB" dirty="0"/>
                    </a:p>
                  </a:txBody>
                  <a:tcPr/>
                </a:tc>
                <a:tc hMerge="1">
                  <a:txBody>
                    <a:bodyPr/>
                    <a:lstStyle/>
                    <a:p>
                      <a:endParaRPr lang="en-GB" dirty="0"/>
                    </a:p>
                  </a:txBody>
                  <a:tcPr/>
                </a:tc>
              </a:tr>
            </a:tbl>
          </a:graphicData>
        </a:graphic>
      </p:graphicFrame>
      <p:sp>
        <p:nvSpPr>
          <p:cNvPr id="2" name="Footer Placeholder 1"/>
          <p:cNvSpPr>
            <a:spLocks noGrp="1"/>
          </p:cNvSpPr>
          <p:nvPr>
            <p:ph type="ftr" sz="quarter" idx="4294967295"/>
          </p:nvPr>
        </p:nvSpPr>
        <p:spPr>
          <a:xfrm>
            <a:off x="4648204" y="6356352"/>
            <a:ext cx="2895603" cy="365129"/>
          </a:xfrm>
          <a:prstGeom prst="rect">
            <a:avLst/>
          </a:prstGeom>
        </p:spPr>
        <p:txBody>
          <a:bodyPr/>
          <a:lstStyle/>
          <a:p>
            <a:pPr lvl="0"/>
            <a:r>
              <a:rPr lang="en-GB" dirty="0" smtClean="0"/>
              <a:t>(C) Stephen Senn 2015</a:t>
            </a:r>
            <a:endParaRPr lang="en-GB" dirty="0"/>
          </a:p>
        </p:txBody>
      </p:sp>
      <p:sp>
        <p:nvSpPr>
          <p:cNvPr id="3" name="Slide Number Placeholder 2"/>
          <p:cNvSpPr>
            <a:spLocks noGrp="1"/>
          </p:cNvSpPr>
          <p:nvPr>
            <p:ph type="sldNum" sz="quarter" idx="4294967295"/>
          </p:nvPr>
        </p:nvSpPr>
        <p:spPr>
          <a:xfrm>
            <a:off x="8077203" y="6356352"/>
            <a:ext cx="2133596" cy="365129"/>
          </a:xfrm>
          <a:prstGeom prst="rect">
            <a:avLst/>
          </a:prstGeom>
        </p:spPr>
        <p:txBody>
          <a:bodyPr/>
          <a:lstStyle/>
          <a:p>
            <a:pPr lvl="0"/>
            <a:fld id="{EA607FC9-48A4-449D-BD35-4EB6FF1B825E}" type="slidenum">
              <a:rPr lang="en-GB" smtClean="0"/>
              <a:pPr lvl="0"/>
              <a:t>50</a:t>
            </a:fld>
            <a:endParaRPr lang="en-GB" dirty="0"/>
          </a:p>
        </p:txBody>
      </p:sp>
      <p:sp>
        <p:nvSpPr>
          <p:cNvPr id="8" name="Oval 7"/>
          <p:cNvSpPr/>
          <p:nvPr/>
        </p:nvSpPr>
        <p:spPr>
          <a:xfrm>
            <a:off x="5663952" y="4658386"/>
            <a:ext cx="93610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2748" y="4606361"/>
            <a:ext cx="9636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8400256" y="3325857"/>
            <a:ext cx="93610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5" name="TextBox 4"/>
          <p:cNvSpPr txBox="1"/>
          <p:nvPr/>
        </p:nvSpPr>
        <p:spPr>
          <a:xfrm>
            <a:off x="498764" y="1690688"/>
            <a:ext cx="10113818" cy="646331"/>
          </a:xfrm>
          <a:prstGeom prst="rect">
            <a:avLst/>
          </a:prstGeom>
          <a:noFill/>
        </p:spPr>
        <p:txBody>
          <a:bodyPr wrap="square" rtlCol="0">
            <a:spAutoFit/>
          </a:bodyPr>
          <a:lstStyle/>
          <a:p>
            <a:r>
              <a:rPr lang="en-US" dirty="0" smtClean="0"/>
              <a:t>That is to say, permute values respecting the fact that they come from a cross-over but analysing them as if they came from a parallel group trial</a:t>
            </a:r>
            <a:endParaRPr lang="en-US" dirty="0"/>
          </a:p>
        </p:txBody>
      </p:sp>
    </p:spTree>
    <p:extLst>
      <p:ext uri="{BB962C8B-B14F-4D97-AF65-F5344CB8AC3E}">
        <p14:creationId xmlns:p14="http://schemas.microsoft.com/office/powerpoint/2010/main" val="526621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chemeClr val="tx2"/>
                </a:solidFill>
              </a:rPr>
              <a:t>In terms of t-statistics</a:t>
            </a:r>
            <a:endParaRPr lang="en-GB" b="1" dirty="0">
              <a:solidFill>
                <a:schemeClr val="tx2"/>
              </a:solidFill>
            </a:endParaRPr>
          </a:p>
        </p:txBody>
      </p:sp>
      <p:graphicFrame>
        <p:nvGraphicFramePr>
          <p:cNvPr id="6" name="Content Placeholder 5"/>
          <p:cNvGraphicFramePr>
            <a:graphicFrameLocks noGrp="1"/>
          </p:cNvGraphicFramePr>
          <p:nvPr>
            <p:ph idx="1"/>
            <p:extLst/>
          </p:nvPr>
        </p:nvGraphicFramePr>
        <p:xfrm>
          <a:off x="1981200" y="1600200"/>
          <a:ext cx="8229600" cy="37490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GB" dirty="0" smtClean="0"/>
                        <a:t>Approach</a:t>
                      </a:r>
                      <a:endParaRPr lang="en-GB" dirty="0"/>
                    </a:p>
                  </a:txBody>
                  <a:tcPr/>
                </a:tc>
                <a:tc>
                  <a:txBody>
                    <a:bodyPr/>
                    <a:lstStyle/>
                    <a:p>
                      <a:r>
                        <a:rPr lang="en-GB" dirty="0" smtClean="0"/>
                        <a:t>Observed variance</a:t>
                      </a:r>
                      <a:r>
                        <a:rPr lang="en-GB" baseline="0" dirty="0" smtClean="0"/>
                        <a:t> of t-statistic </a:t>
                      </a:r>
                      <a:r>
                        <a:rPr lang="en-GB" dirty="0" smtClean="0"/>
                        <a:t>over all randomisations*</a:t>
                      </a:r>
                      <a:endParaRPr lang="en-GB" dirty="0"/>
                    </a:p>
                  </a:txBody>
                  <a:tcPr/>
                </a:tc>
                <a:tc>
                  <a:txBody>
                    <a:bodyPr/>
                    <a:lstStyle/>
                    <a:p>
                      <a:r>
                        <a:rPr lang="en-GB" dirty="0" smtClean="0"/>
                        <a:t>Predicted theoretical variance</a:t>
                      </a:r>
                      <a:endParaRPr lang="en-GB" dirty="0"/>
                    </a:p>
                  </a:txBody>
                  <a:tcPr/>
                </a:tc>
              </a:tr>
              <a:tr h="370840">
                <a:tc>
                  <a:txBody>
                    <a:bodyPr/>
                    <a:lstStyle/>
                    <a:p>
                      <a:r>
                        <a:rPr lang="en-GB" dirty="0" smtClean="0"/>
                        <a:t>Completely randomised Analysed as such</a:t>
                      </a:r>
                      <a:endParaRPr lang="en-GB" dirty="0"/>
                    </a:p>
                  </a:txBody>
                  <a:tcPr/>
                </a:tc>
                <a:tc>
                  <a:txBody>
                    <a:bodyPr/>
                    <a:lstStyle/>
                    <a:p>
                      <a:pPr algn="ctr"/>
                      <a:r>
                        <a:rPr lang="en-GB" sz="1800" dirty="0" smtClean="0">
                          <a:solidFill>
                            <a:schemeClr val="dk1"/>
                          </a:solidFill>
                          <a:latin typeface="+mn-lt"/>
                          <a:ea typeface="+mn-ea"/>
                          <a:cs typeface="+mn-cs"/>
                        </a:rPr>
                        <a:t>1.027</a:t>
                      </a:r>
                      <a:endParaRPr lang="en-GB" dirty="0"/>
                    </a:p>
                  </a:txBody>
                  <a:tcPr/>
                </a:tc>
                <a:tc>
                  <a:txBody>
                    <a:bodyPr/>
                    <a:lstStyle/>
                    <a:p>
                      <a:pPr algn="ctr"/>
                      <a:r>
                        <a:rPr lang="en-GB" sz="1800" dirty="0" smtClean="0">
                          <a:solidFill>
                            <a:schemeClr val="dk1"/>
                          </a:solidFill>
                          <a:latin typeface="+mn-lt"/>
                          <a:ea typeface="+mn-ea"/>
                          <a:cs typeface="+mn-cs"/>
                        </a:rPr>
                        <a:t>1.037</a:t>
                      </a:r>
                      <a:endParaRPr lang="en-GB" dirty="0"/>
                    </a:p>
                  </a:txBody>
                  <a:tcPr/>
                </a:tc>
              </a:tr>
              <a:tr h="370840">
                <a:tc>
                  <a:txBody>
                    <a:bodyPr/>
                    <a:lstStyle/>
                    <a:p>
                      <a:r>
                        <a:rPr lang="en-GB" dirty="0" smtClean="0"/>
                        <a:t>Randomised within-patient</a:t>
                      </a:r>
                    </a:p>
                    <a:p>
                      <a:r>
                        <a:rPr lang="en-GB" dirty="0" smtClean="0"/>
                        <a:t>Analysed as such</a:t>
                      </a:r>
                      <a:endParaRPr lang="en-GB" dirty="0"/>
                    </a:p>
                  </a:txBody>
                  <a:tcPr/>
                </a:tc>
                <a:tc>
                  <a:txBody>
                    <a:bodyPr/>
                    <a:lstStyle/>
                    <a:p>
                      <a:pPr algn="ctr"/>
                      <a:r>
                        <a:rPr lang="en-GB" sz="1800" dirty="0" smtClean="0">
                          <a:solidFill>
                            <a:schemeClr val="dk1"/>
                          </a:solidFill>
                          <a:latin typeface="+mn-lt"/>
                          <a:ea typeface="+mn-ea"/>
                          <a:cs typeface="+mn-cs"/>
                        </a:rPr>
                        <a:t>1.085</a:t>
                      </a:r>
                      <a:endParaRPr lang="en-GB" dirty="0"/>
                    </a:p>
                  </a:txBody>
                  <a:tcPr/>
                </a:tc>
                <a:tc>
                  <a:txBody>
                    <a:bodyPr/>
                    <a:lstStyle/>
                    <a:p>
                      <a:pPr algn="ctr"/>
                      <a:r>
                        <a:rPr lang="en-GB" sz="1800" dirty="0" smtClean="0">
                          <a:solidFill>
                            <a:schemeClr val="dk1"/>
                          </a:solidFill>
                          <a:latin typeface="+mn-lt"/>
                          <a:ea typeface="+mn-ea"/>
                          <a:cs typeface="+mn-cs"/>
                        </a:rPr>
                        <a:t>1.077</a:t>
                      </a:r>
                      <a:endParaRPr lang="en-GB" dirty="0"/>
                    </a:p>
                  </a:txBody>
                  <a:tcPr/>
                </a:tc>
              </a:tr>
              <a:tr h="370840">
                <a:tc>
                  <a:txBody>
                    <a:bodyPr/>
                    <a:lstStyle/>
                    <a:p>
                      <a:r>
                        <a:rPr lang="en-GB" dirty="0" smtClean="0"/>
                        <a:t>Randomised within-patient Analysed as completely randomised</a:t>
                      </a:r>
                      <a:endParaRPr lang="en-GB" dirty="0"/>
                    </a:p>
                  </a:txBody>
                  <a:tcPr/>
                </a:tc>
                <a:tc>
                  <a:txBody>
                    <a:bodyPr/>
                    <a:lstStyle/>
                    <a:p>
                      <a:pPr algn="ctr"/>
                      <a:r>
                        <a:rPr lang="en-GB" dirty="0" smtClean="0"/>
                        <a:t>0.534</a:t>
                      </a:r>
                      <a:endParaRPr lang="en-GB" dirty="0"/>
                    </a:p>
                  </a:txBody>
                  <a:tcPr/>
                </a:tc>
                <a:tc>
                  <a:txBody>
                    <a:bodyPr/>
                    <a:lstStyle/>
                    <a:p>
                      <a:pPr algn="ctr"/>
                      <a:r>
                        <a:rPr lang="en-GB" dirty="0" smtClean="0"/>
                        <a:t>1.037</a:t>
                      </a:r>
                      <a:r>
                        <a:rPr lang="en-GB" baseline="30000" dirty="0" smtClean="0"/>
                        <a:t>@</a:t>
                      </a:r>
                      <a:endParaRPr lang="en-GB" baseline="30000" dirty="0"/>
                    </a:p>
                  </a:txBody>
                  <a:tcPr/>
                </a:tc>
              </a:tr>
              <a:tr h="370840">
                <a:tc gridSpan="3">
                  <a:txBody>
                    <a:bodyPr/>
                    <a:lstStyle/>
                    <a:p>
                      <a:r>
                        <a:rPr lang="en-GB" dirty="0" smtClean="0">
                          <a:solidFill>
                            <a:srgbClr val="FF0000"/>
                          </a:solidFill>
                        </a:rPr>
                        <a:t>*Based</a:t>
                      </a:r>
                      <a:r>
                        <a:rPr lang="en-GB" baseline="0" dirty="0" smtClean="0">
                          <a:solidFill>
                            <a:srgbClr val="FF0000"/>
                          </a:solidFill>
                        </a:rPr>
                        <a:t> on 10000 random permutations</a:t>
                      </a:r>
                    </a:p>
                    <a:p>
                      <a:r>
                        <a:rPr lang="en-GB" baseline="0" dirty="0" smtClean="0">
                          <a:solidFill>
                            <a:srgbClr val="FF0000"/>
                          </a:solidFill>
                        </a:rPr>
                        <a:t>@ Using the common falsely assumed theory</a:t>
                      </a:r>
                      <a:endParaRPr lang="en-GB" dirty="0">
                        <a:solidFill>
                          <a:srgbClr val="FF0000"/>
                        </a:solidFill>
                      </a:endParaRPr>
                    </a:p>
                  </a:txBody>
                  <a:tcPr/>
                </a:tc>
                <a:tc hMerge="1">
                  <a:txBody>
                    <a:bodyPr/>
                    <a:lstStyle/>
                    <a:p>
                      <a:endParaRPr lang="en-GB" dirty="0"/>
                    </a:p>
                  </a:txBody>
                  <a:tcPr/>
                </a:tc>
                <a:tc hMerge="1">
                  <a:txBody>
                    <a:bodyPr/>
                    <a:lstStyle/>
                    <a:p>
                      <a:endParaRPr lang="en-GB" dirty="0"/>
                    </a:p>
                  </a:txBody>
                  <a:tcPr/>
                </a:tc>
              </a:tr>
            </a:tbl>
          </a:graphicData>
        </a:graphic>
      </p:graphicFrame>
      <p:sp>
        <p:nvSpPr>
          <p:cNvPr id="2" name="Footer Placeholder 1"/>
          <p:cNvSpPr>
            <a:spLocks noGrp="1"/>
          </p:cNvSpPr>
          <p:nvPr>
            <p:ph type="ftr" sz="quarter" idx="4294967295"/>
          </p:nvPr>
        </p:nvSpPr>
        <p:spPr>
          <a:xfrm>
            <a:off x="4648204" y="6356352"/>
            <a:ext cx="2895603" cy="365129"/>
          </a:xfrm>
          <a:prstGeom prst="rect">
            <a:avLst/>
          </a:prstGeom>
        </p:spPr>
        <p:txBody>
          <a:bodyPr/>
          <a:lstStyle/>
          <a:p>
            <a:pPr lvl="0"/>
            <a:r>
              <a:rPr lang="en-GB" dirty="0" smtClean="0"/>
              <a:t>(C) Stephen Senn 2015</a:t>
            </a:r>
            <a:endParaRPr lang="en-GB" dirty="0"/>
          </a:p>
        </p:txBody>
      </p:sp>
      <p:sp>
        <p:nvSpPr>
          <p:cNvPr id="3" name="Slide Number Placeholder 2"/>
          <p:cNvSpPr>
            <a:spLocks noGrp="1"/>
          </p:cNvSpPr>
          <p:nvPr>
            <p:ph type="sldNum" sz="quarter" idx="4294967295"/>
          </p:nvPr>
        </p:nvSpPr>
        <p:spPr>
          <a:xfrm>
            <a:off x="8077203" y="6356352"/>
            <a:ext cx="2133596" cy="365129"/>
          </a:xfrm>
          <a:prstGeom prst="rect">
            <a:avLst/>
          </a:prstGeom>
        </p:spPr>
        <p:txBody>
          <a:bodyPr/>
          <a:lstStyle/>
          <a:p>
            <a:pPr lvl="0"/>
            <a:fld id="{EA607FC9-48A4-449D-BD35-4EB6FF1B825E}" type="slidenum">
              <a:rPr lang="en-GB" smtClean="0"/>
              <a:pPr lvl="0"/>
              <a:t>51</a:t>
            </a:fld>
            <a:endParaRPr lang="en-GB" dirty="0"/>
          </a:p>
        </p:txBody>
      </p:sp>
    </p:spTree>
    <p:extLst>
      <p:ext uri="{BB962C8B-B14F-4D97-AF65-F5344CB8AC3E}">
        <p14:creationId xmlns:p14="http://schemas.microsoft.com/office/powerpoint/2010/main" val="794901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b="1" dirty="0" smtClean="0">
                <a:solidFill>
                  <a:schemeClr val="tx2"/>
                </a:solidFill>
              </a:rPr>
              <a:t>The Shocking </a:t>
            </a:r>
            <a:r>
              <a:rPr lang="en-US" b="1" dirty="0" smtClean="0">
                <a:solidFill>
                  <a:schemeClr val="tx2"/>
                </a:solidFill>
              </a:rPr>
              <a:t>Truth</a:t>
            </a:r>
            <a:endParaRPr lang="en-US" b="1" dirty="0">
              <a:solidFill>
                <a:schemeClr val="tx2"/>
              </a:solidFill>
            </a:endParaRPr>
          </a:p>
        </p:txBody>
      </p:sp>
      <p:sp>
        <p:nvSpPr>
          <p:cNvPr id="3" name="Content Placeholder 2"/>
          <p:cNvSpPr>
            <a:spLocks noGrp="1"/>
          </p:cNvSpPr>
          <p:nvPr>
            <p:ph idx="1"/>
          </p:nvPr>
        </p:nvSpPr>
        <p:spPr/>
        <p:txBody>
          <a:bodyPr/>
          <a:lstStyle/>
          <a:p>
            <a:r>
              <a:rPr lang="en-GB" dirty="0" smtClean="0"/>
              <a:t>The validity of conventional analysis of randomised trials does not depend on covariate balance</a:t>
            </a:r>
          </a:p>
          <a:p>
            <a:r>
              <a:rPr lang="en-GB" dirty="0" smtClean="0"/>
              <a:t>It is valid because </a:t>
            </a:r>
            <a:r>
              <a:rPr lang="en-GB" i="1" dirty="0" smtClean="0"/>
              <a:t>they are not </a:t>
            </a:r>
            <a:r>
              <a:rPr lang="en-GB" dirty="0" smtClean="0"/>
              <a:t>perfectly balanced</a:t>
            </a:r>
          </a:p>
          <a:p>
            <a:r>
              <a:rPr lang="en-GB" dirty="0" smtClean="0"/>
              <a:t>If they were balanced the standard analysis would be </a:t>
            </a:r>
            <a:r>
              <a:rPr lang="en-GB" i="1" dirty="0" smtClean="0"/>
              <a:t>wrong</a:t>
            </a:r>
            <a:endParaRPr lang="en-GB" i="1" dirty="0"/>
          </a:p>
        </p:txBody>
      </p:sp>
      <p:sp>
        <p:nvSpPr>
          <p:cNvPr id="7" name="Footer Placeholder 6"/>
          <p:cNvSpPr>
            <a:spLocks noGrp="1"/>
          </p:cNvSpPr>
          <p:nvPr>
            <p:ph type="ftr" sz="quarter" idx="4294967295"/>
          </p:nvPr>
        </p:nvSpPr>
        <p:spPr>
          <a:xfrm>
            <a:off x="4648204" y="6356352"/>
            <a:ext cx="2895603" cy="365129"/>
          </a:xfrm>
          <a:prstGeom prst="rect">
            <a:avLst/>
          </a:prstGeom>
        </p:spPr>
        <p:txBody>
          <a:bodyPr/>
          <a:lstStyle/>
          <a:p>
            <a:pPr lvl="0"/>
            <a:r>
              <a:rPr lang="en-GB" dirty="0" smtClean="0"/>
              <a:t>(C) Stephen Senn 2015</a:t>
            </a:r>
            <a:endParaRPr lang="en-GB" dirty="0"/>
          </a:p>
        </p:txBody>
      </p:sp>
      <p:sp>
        <p:nvSpPr>
          <p:cNvPr id="4" name="Slide Number Placeholder 3"/>
          <p:cNvSpPr>
            <a:spLocks noGrp="1"/>
          </p:cNvSpPr>
          <p:nvPr>
            <p:ph type="sldNum" sz="quarter" idx="12"/>
          </p:nvPr>
        </p:nvSpPr>
        <p:spPr/>
        <p:txBody>
          <a:bodyPr/>
          <a:lstStyle/>
          <a:p>
            <a:fld id="{A31427DD-6F30-4754-A642-98538026708B}" type="slidenum">
              <a:rPr lang="en-GB" smtClean="0"/>
              <a:t>52</a:t>
            </a:fld>
            <a:endParaRPr lang="en-GB" dirty="0"/>
          </a:p>
        </p:txBody>
      </p:sp>
    </p:spTree>
    <p:extLst>
      <p:ext uri="{BB962C8B-B14F-4D97-AF65-F5344CB8AC3E}">
        <p14:creationId xmlns:p14="http://schemas.microsoft.com/office/powerpoint/2010/main" val="2508887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a:r>
              <a:rPr lang="en-GB" b="1" dirty="0">
                <a:solidFill>
                  <a:srgbClr val="002060"/>
                </a:solidFill>
              </a:rPr>
              <a:t>Typical </a:t>
            </a:r>
            <a:r>
              <a:rPr lang="en-GB" b="1" dirty="0" smtClean="0">
                <a:solidFill>
                  <a:srgbClr val="002060"/>
                </a:solidFill>
              </a:rPr>
              <a:t>nonsense encountered in the medical press</a:t>
            </a:r>
            <a:endParaRPr lang="en-GB" b="1" dirty="0">
              <a:solidFill>
                <a:srgbClr val="002060"/>
              </a:solidFill>
            </a:endParaRPr>
          </a:p>
        </p:txBody>
      </p:sp>
      <p:sp>
        <p:nvSpPr>
          <p:cNvPr id="3" name="Text Box 4"/>
          <p:cNvSpPr txBox="1"/>
          <p:nvPr/>
        </p:nvSpPr>
        <p:spPr>
          <a:xfrm>
            <a:off x="1919286" y="1628776"/>
            <a:ext cx="8569327" cy="3847207"/>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dirty="0">
                <a:solidFill>
                  <a:srgbClr val="000000"/>
                </a:solidFill>
                <a:latin typeface="Arial"/>
              </a:rPr>
              <a:t>‘The central telephone randomisation system used a minimisation algorithm to balance the treatment groups with respect to eligibility criteria and other major prognostic factors.’ (p24)</a:t>
            </a:r>
          </a:p>
          <a:p>
            <a:pPr>
              <a:defRPr sz="1800" b="0" i="0" u="none" strike="noStrike" kern="0" cap="none" spc="0" baseline="0">
                <a:solidFill>
                  <a:srgbClr val="000000"/>
                </a:solidFill>
                <a:uFillTx/>
              </a:defRPr>
            </a:pPr>
            <a:endParaRPr lang="en-GB" dirty="0">
              <a:solidFill>
                <a:srgbClr val="000000"/>
              </a:solidFill>
              <a:latin typeface="Arial"/>
            </a:endParaRPr>
          </a:p>
          <a:p>
            <a:pPr>
              <a:defRPr sz="1800" b="0" i="0" u="none" strike="noStrike" kern="0" cap="none" spc="0" baseline="0">
                <a:solidFill>
                  <a:srgbClr val="000000"/>
                </a:solidFill>
                <a:uFillTx/>
              </a:defRPr>
            </a:pPr>
            <a:r>
              <a:rPr lang="en-GB" dirty="0">
                <a:solidFill>
                  <a:srgbClr val="000000"/>
                </a:solidFill>
                <a:latin typeface="Arial"/>
              </a:rPr>
              <a:t>‘All comparisons involved logrank analyses of the first occurrence of particular events during the scheduled treatment period after randomisation among all those allocated the vitamins versus all those allocated matching placebo capsules (ie, they were “intention-to treat” analyses).’ (p24)</a:t>
            </a:r>
          </a:p>
          <a:p>
            <a:pPr>
              <a:spcBef>
                <a:spcPts val="1200"/>
              </a:spcBef>
              <a:defRPr sz="1800" b="0" i="0" u="none" strike="noStrike" kern="0" cap="none" spc="0" baseline="0">
                <a:solidFill>
                  <a:srgbClr val="000000"/>
                </a:solidFill>
                <a:uFillTx/>
              </a:defRPr>
            </a:pPr>
            <a:r>
              <a:rPr lang="en-GB" dirty="0">
                <a:solidFill>
                  <a:srgbClr val="000000"/>
                </a:solidFill>
                <a:latin typeface="Arial"/>
              </a:rPr>
              <a:t>1.	</a:t>
            </a:r>
            <a:r>
              <a:rPr lang="en-GB" sz="2000" dirty="0">
                <a:solidFill>
                  <a:srgbClr val="000000"/>
                </a:solidFill>
                <a:latin typeface="Arial"/>
              </a:rPr>
              <a:t>(2002) MRC/BHF Heart Protection Study of cholesterol lowering with simvastatin in 20,536 high-risk individuals: a randomised placebo-controlled trial. </a:t>
            </a:r>
            <a:r>
              <a:rPr lang="en-GB" sz="2000" i="1" dirty="0">
                <a:solidFill>
                  <a:srgbClr val="000000"/>
                </a:solidFill>
                <a:latin typeface="Arial"/>
              </a:rPr>
              <a:t>Lancet</a:t>
            </a:r>
            <a:r>
              <a:rPr lang="en-GB" sz="2000" dirty="0">
                <a:solidFill>
                  <a:srgbClr val="000000"/>
                </a:solidFill>
                <a:latin typeface="Arial"/>
              </a:rPr>
              <a:t> </a:t>
            </a:r>
            <a:r>
              <a:rPr lang="en-GB" sz="2000" b="1" dirty="0">
                <a:solidFill>
                  <a:srgbClr val="000000"/>
                </a:solidFill>
                <a:latin typeface="Arial"/>
              </a:rPr>
              <a:t>360</a:t>
            </a:r>
            <a:r>
              <a:rPr lang="en-GB" sz="2000" dirty="0">
                <a:solidFill>
                  <a:srgbClr val="000000"/>
                </a:solidFill>
                <a:latin typeface="Arial"/>
              </a:rPr>
              <a:t>:7-22</a:t>
            </a:r>
          </a:p>
          <a:p>
            <a:pPr>
              <a:spcBef>
                <a:spcPts val="1200"/>
              </a:spcBef>
              <a:defRPr sz="1800" b="0" i="0" u="none" strike="noStrike" kern="0" cap="none" spc="0" baseline="0">
                <a:solidFill>
                  <a:srgbClr val="000000"/>
                </a:solidFill>
                <a:uFillTx/>
              </a:defRPr>
            </a:pPr>
            <a:endParaRPr lang="en-GB" sz="2000" dirty="0">
              <a:solidFill>
                <a:srgbClr val="000000"/>
              </a:solidFill>
              <a:latin typeface="Arial"/>
            </a:endParaRPr>
          </a:p>
        </p:txBody>
      </p:sp>
      <p:sp>
        <p:nvSpPr>
          <p:cNvPr id="4" name="Footer Placeholder 1"/>
          <p:cNvSpPr txBox="1"/>
          <p:nvPr/>
        </p:nvSpPr>
        <p:spPr>
          <a:xfrm>
            <a:off x="4648204" y="6356352"/>
            <a:ext cx="2895603" cy="365129"/>
          </a:xfrm>
          <a:prstGeom prst="rect">
            <a:avLst/>
          </a:prstGeom>
          <a:noFill/>
          <a:ln>
            <a:noFill/>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5" name="Footer Placeholder 4"/>
          <p:cNvSpPr txBox="1"/>
          <p:nvPr/>
        </p:nvSpPr>
        <p:spPr>
          <a:xfrm>
            <a:off x="4648204" y="6356352"/>
            <a:ext cx="2895603" cy="365129"/>
          </a:xfrm>
          <a:prstGeom prst="rect">
            <a:avLst/>
          </a:prstGeom>
          <a:noFill/>
          <a:ln>
            <a:noFill/>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6" name="Slide Number Placeholder 5"/>
          <p:cNvSpPr txBox="1"/>
          <p:nvPr/>
        </p:nvSpPr>
        <p:spPr>
          <a:xfrm>
            <a:off x="8077203" y="6356352"/>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7" name="Footer Placeholder 6"/>
          <p:cNvSpPr txBox="1"/>
          <p:nvPr/>
        </p:nvSpPr>
        <p:spPr>
          <a:xfrm>
            <a:off x="4648204" y="6356352"/>
            <a:ext cx="2895603" cy="365129"/>
          </a:xfrm>
          <a:prstGeom prst="rect">
            <a:avLst/>
          </a:prstGeom>
          <a:noFill/>
          <a:ln>
            <a:noFill/>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8" name="Slide Number Placeholder 7"/>
          <p:cNvSpPr txBox="1"/>
          <p:nvPr/>
        </p:nvSpPr>
        <p:spPr>
          <a:xfrm>
            <a:off x="8077203" y="6356352"/>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13" name="Slide Number Placeholder 12"/>
          <p:cNvSpPr>
            <a:spLocks noGrp="1"/>
          </p:cNvSpPr>
          <p:nvPr>
            <p:ph type="sldNum" sz="quarter" idx="4294967295"/>
          </p:nvPr>
        </p:nvSpPr>
        <p:spPr>
          <a:xfrm>
            <a:off x="8077203" y="6356352"/>
            <a:ext cx="2133596" cy="365129"/>
          </a:xfrm>
          <a:prstGeom prst="rect">
            <a:avLst/>
          </a:prstGeom>
        </p:spPr>
        <p:txBody>
          <a:bodyPr/>
          <a:lstStyle/>
          <a:p>
            <a:pPr lvl="0"/>
            <a:fld id="{34984ED7-FCFE-4B2C-B2F1-1AEF7B868516}" type="slidenum">
              <a:rPr lang="en-US" smtClean="0"/>
              <a:pPr lvl="0"/>
              <a:t>53</a:t>
            </a:fld>
            <a:endParaRPr lang="en-US" dirty="0"/>
          </a:p>
        </p:txBody>
      </p:sp>
      <p:sp>
        <p:nvSpPr>
          <p:cNvPr id="14" name="Footer Placeholder 13"/>
          <p:cNvSpPr>
            <a:spLocks noGrp="1"/>
          </p:cNvSpPr>
          <p:nvPr>
            <p:ph type="ftr" sz="quarter" idx="4294967295"/>
          </p:nvPr>
        </p:nvSpPr>
        <p:spPr>
          <a:xfrm>
            <a:off x="4648204" y="6356352"/>
            <a:ext cx="2895603" cy="365129"/>
          </a:xfrm>
          <a:prstGeom prst="rect">
            <a:avLst/>
          </a:prstGeom>
        </p:spPr>
        <p:txBody>
          <a:bodyPr/>
          <a:lstStyle/>
          <a:p>
            <a:pPr lvl="0"/>
            <a:r>
              <a:rPr lang="en-GB" dirty="0" smtClean="0"/>
              <a:t>(C) Stephen Senn 2015</a:t>
            </a:r>
            <a:endParaRPr lang="en-GB" dirty="0"/>
          </a:p>
        </p:txBody>
      </p:sp>
    </p:spTree>
    <p:extLst>
      <p:ext uri="{BB962C8B-B14F-4D97-AF65-F5344CB8AC3E}">
        <p14:creationId xmlns:p14="http://schemas.microsoft.com/office/powerpoint/2010/main" val="620057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a:r>
              <a:rPr lang="en-GB" dirty="0">
                <a:solidFill>
                  <a:srgbClr val="002060"/>
                </a:solidFill>
              </a:rPr>
              <a:t>My Philosophy of Clinical Trials</a:t>
            </a:r>
          </a:p>
        </p:txBody>
      </p:sp>
      <p:sp>
        <p:nvSpPr>
          <p:cNvPr id="3" name="Rectangle 3"/>
          <p:cNvSpPr txBox="1">
            <a:spLocks noGrp="1"/>
          </p:cNvSpPr>
          <p:nvPr>
            <p:ph idx="1"/>
          </p:nvPr>
        </p:nvSpPr>
        <p:spPr>
          <a:xfrm>
            <a:off x="838199" y="1825625"/>
            <a:ext cx="10781145" cy="4351338"/>
          </a:xfrm>
        </p:spPr>
        <p:txBody>
          <a:bodyPr/>
          <a:lstStyle/>
          <a:p>
            <a:pPr lvl="0">
              <a:lnSpc>
                <a:spcPct val="80000"/>
              </a:lnSpc>
            </a:pPr>
            <a:r>
              <a:rPr lang="en-GB" sz="2400" dirty="0"/>
              <a:t>Your (reasonable) beliefs dictate the model</a:t>
            </a:r>
          </a:p>
          <a:p>
            <a:pPr lvl="0">
              <a:lnSpc>
                <a:spcPct val="80000"/>
              </a:lnSpc>
            </a:pPr>
            <a:r>
              <a:rPr lang="en-GB" sz="2400" dirty="0"/>
              <a:t>You should try measure what you think is important</a:t>
            </a:r>
          </a:p>
          <a:p>
            <a:pPr lvl="0">
              <a:lnSpc>
                <a:spcPct val="80000"/>
              </a:lnSpc>
            </a:pPr>
            <a:r>
              <a:rPr lang="en-GB" sz="2400" dirty="0"/>
              <a:t>You should try fit what you have measured</a:t>
            </a:r>
          </a:p>
          <a:p>
            <a:pPr lvl="1">
              <a:lnSpc>
                <a:spcPct val="80000"/>
              </a:lnSpc>
            </a:pPr>
            <a:r>
              <a:rPr lang="en-GB" sz="1800" dirty="0"/>
              <a:t>Caveat : random regressors and the Gauss-Markov theorem</a:t>
            </a:r>
          </a:p>
          <a:p>
            <a:pPr lvl="0">
              <a:lnSpc>
                <a:spcPct val="80000"/>
              </a:lnSpc>
            </a:pPr>
            <a:r>
              <a:rPr lang="en-GB" sz="2400" dirty="0"/>
              <a:t>If you can balance what is important so much the better</a:t>
            </a:r>
          </a:p>
          <a:p>
            <a:pPr lvl="1">
              <a:lnSpc>
                <a:spcPct val="80000"/>
              </a:lnSpc>
            </a:pPr>
            <a:r>
              <a:rPr lang="en-GB" sz="1800" dirty="0"/>
              <a:t>But fitting is more important than balancing</a:t>
            </a:r>
          </a:p>
          <a:p>
            <a:pPr lvl="0">
              <a:lnSpc>
                <a:spcPct val="80000"/>
              </a:lnSpc>
            </a:pPr>
            <a:r>
              <a:rPr lang="en-GB" sz="2400" dirty="0"/>
              <a:t>Randomisation deals with unmeasured covariates</a:t>
            </a:r>
          </a:p>
          <a:p>
            <a:pPr lvl="1">
              <a:lnSpc>
                <a:spcPct val="80000"/>
              </a:lnSpc>
            </a:pPr>
            <a:r>
              <a:rPr lang="en-GB" sz="1800" dirty="0"/>
              <a:t>You can use the distribution </a:t>
            </a:r>
            <a:r>
              <a:rPr lang="en-GB" sz="1800" i="1" dirty="0"/>
              <a:t>in probability</a:t>
            </a:r>
            <a:r>
              <a:rPr lang="en-GB" sz="1800" dirty="0"/>
              <a:t> of </a:t>
            </a:r>
            <a:r>
              <a:rPr lang="en-GB" sz="1800" i="1" dirty="0"/>
              <a:t>unmeasured</a:t>
            </a:r>
            <a:r>
              <a:rPr lang="en-GB" sz="1800" dirty="0"/>
              <a:t> covariates</a:t>
            </a:r>
          </a:p>
          <a:p>
            <a:pPr lvl="1">
              <a:lnSpc>
                <a:spcPct val="80000"/>
              </a:lnSpc>
            </a:pPr>
            <a:r>
              <a:rPr lang="en-GB" sz="1800" dirty="0"/>
              <a:t>For</a:t>
            </a:r>
            <a:r>
              <a:rPr lang="en-GB" sz="1800" i="1" dirty="0"/>
              <a:t> measured </a:t>
            </a:r>
            <a:r>
              <a:rPr lang="en-GB" sz="1800" dirty="0"/>
              <a:t>covariates you must use the actual </a:t>
            </a:r>
            <a:r>
              <a:rPr lang="en-GB" sz="1800" i="1" dirty="0"/>
              <a:t>observed</a:t>
            </a:r>
            <a:r>
              <a:rPr lang="en-GB" sz="1800" dirty="0"/>
              <a:t> distribution</a:t>
            </a:r>
          </a:p>
          <a:p>
            <a:pPr lvl="0">
              <a:lnSpc>
                <a:spcPct val="80000"/>
              </a:lnSpc>
            </a:pPr>
            <a:r>
              <a:rPr lang="en-GB" sz="2400" dirty="0"/>
              <a:t>Claiming to do ‘conservative inference’ is just a convenient way of hiding bad practice</a:t>
            </a:r>
          </a:p>
          <a:p>
            <a:pPr lvl="1">
              <a:lnSpc>
                <a:spcPct val="80000"/>
              </a:lnSpc>
            </a:pPr>
            <a:r>
              <a:rPr lang="en-GB" sz="1800" dirty="0"/>
              <a:t>Who thinks that analysing a matched pairs t as a two sample t is acceptable?</a:t>
            </a:r>
          </a:p>
          <a:p>
            <a:pPr lvl="1">
              <a:lnSpc>
                <a:spcPct val="80000"/>
              </a:lnSpc>
            </a:pPr>
            <a:endParaRPr lang="en-GB" sz="1800" dirty="0"/>
          </a:p>
        </p:txBody>
      </p:sp>
      <p:sp>
        <p:nvSpPr>
          <p:cNvPr id="4" name="Footer Placeholder 1"/>
          <p:cNvSpPr txBox="1"/>
          <p:nvPr/>
        </p:nvSpPr>
        <p:spPr>
          <a:xfrm>
            <a:off x="4648204" y="6356352"/>
            <a:ext cx="2895603" cy="365129"/>
          </a:xfrm>
          <a:prstGeom prst="rect">
            <a:avLst/>
          </a:prstGeom>
          <a:noFill/>
          <a:ln>
            <a:noFill/>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5" name="Footer Placeholder 4"/>
          <p:cNvSpPr txBox="1"/>
          <p:nvPr/>
        </p:nvSpPr>
        <p:spPr>
          <a:xfrm>
            <a:off x="4648204" y="6356352"/>
            <a:ext cx="2895603" cy="365129"/>
          </a:xfrm>
          <a:prstGeom prst="rect">
            <a:avLst/>
          </a:prstGeom>
          <a:noFill/>
          <a:ln>
            <a:noFill/>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6" name="Slide Number Placeholder 5"/>
          <p:cNvSpPr txBox="1"/>
          <p:nvPr/>
        </p:nvSpPr>
        <p:spPr>
          <a:xfrm>
            <a:off x="8077203" y="6356352"/>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7" name="Footer Placeholder 6"/>
          <p:cNvSpPr txBox="1"/>
          <p:nvPr/>
        </p:nvSpPr>
        <p:spPr>
          <a:xfrm>
            <a:off x="4648204" y="6356352"/>
            <a:ext cx="2895603" cy="365129"/>
          </a:xfrm>
          <a:prstGeom prst="rect">
            <a:avLst/>
          </a:prstGeom>
          <a:noFill/>
          <a:ln>
            <a:noFill/>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8" name="Slide Number Placeholder 7"/>
          <p:cNvSpPr txBox="1"/>
          <p:nvPr/>
        </p:nvSpPr>
        <p:spPr>
          <a:xfrm>
            <a:off x="8077203" y="6356352"/>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13" name="Slide Number Placeholder 12"/>
          <p:cNvSpPr>
            <a:spLocks noGrp="1"/>
          </p:cNvSpPr>
          <p:nvPr>
            <p:ph type="sldNum" sz="quarter" idx="4294967295"/>
          </p:nvPr>
        </p:nvSpPr>
        <p:spPr>
          <a:xfrm>
            <a:off x="8077203" y="6356352"/>
            <a:ext cx="2133596" cy="365129"/>
          </a:xfrm>
          <a:prstGeom prst="rect">
            <a:avLst/>
          </a:prstGeom>
        </p:spPr>
        <p:txBody>
          <a:bodyPr/>
          <a:lstStyle/>
          <a:p>
            <a:pPr lvl="0"/>
            <a:fld id="{210E5642-E39C-4A9D-B345-C15F06785156}" type="slidenum">
              <a:rPr lang="en-US" smtClean="0"/>
              <a:pPr lvl="0"/>
              <a:t>54</a:t>
            </a:fld>
            <a:endParaRPr lang="en-US" dirty="0"/>
          </a:p>
        </p:txBody>
      </p:sp>
      <p:sp>
        <p:nvSpPr>
          <p:cNvPr id="14" name="Footer Placeholder 13"/>
          <p:cNvSpPr>
            <a:spLocks noGrp="1"/>
          </p:cNvSpPr>
          <p:nvPr>
            <p:ph type="ftr" sz="quarter" idx="4294967295"/>
          </p:nvPr>
        </p:nvSpPr>
        <p:spPr>
          <a:xfrm>
            <a:off x="4648204" y="6356352"/>
            <a:ext cx="2895603" cy="365129"/>
          </a:xfrm>
          <a:prstGeom prst="rect">
            <a:avLst/>
          </a:prstGeom>
        </p:spPr>
        <p:txBody>
          <a:bodyPr/>
          <a:lstStyle/>
          <a:p>
            <a:pPr lvl="0"/>
            <a:r>
              <a:rPr lang="en-GB" dirty="0" smtClean="0"/>
              <a:t>(C) Stephen Senn 2015</a:t>
            </a:r>
            <a:endParaRPr lang="en-GB" dirty="0"/>
          </a:p>
        </p:txBody>
      </p:sp>
    </p:spTree>
    <p:extLst>
      <p:ext uri="{BB962C8B-B14F-4D97-AF65-F5344CB8AC3E}">
        <p14:creationId xmlns:p14="http://schemas.microsoft.com/office/powerpoint/2010/main" val="752663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Grp="1"/>
          </p:cNvSpPr>
          <p:nvPr>
            <p:ph type="title"/>
          </p:nvPr>
        </p:nvSpPr>
        <p:spPr/>
        <p:txBody>
          <a:bodyPr/>
          <a:lstStyle/>
          <a:p>
            <a:pPr lvl="0"/>
            <a:r>
              <a:rPr lang="en-GB" dirty="0">
                <a:solidFill>
                  <a:srgbClr val="002060"/>
                </a:solidFill>
              </a:rPr>
              <a:t>What’s out and What’s in</a:t>
            </a:r>
            <a:br>
              <a:rPr lang="en-GB" dirty="0">
                <a:solidFill>
                  <a:srgbClr val="002060"/>
                </a:solidFill>
              </a:rPr>
            </a:br>
            <a:r>
              <a:rPr lang="en-GB" dirty="0">
                <a:solidFill>
                  <a:srgbClr val="002060"/>
                </a:solidFill>
              </a:rPr>
              <a:t>Out                  </a:t>
            </a:r>
            <a:r>
              <a:rPr lang="en-GB" dirty="0" smtClean="0">
                <a:solidFill>
                  <a:srgbClr val="002060"/>
                </a:solidFill>
              </a:rPr>
              <a:t>                       In</a:t>
            </a:r>
            <a:endParaRPr lang="en-GB" dirty="0">
              <a:solidFill>
                <a:srgbClr val="002060"/>
              </a:solidFill>
            </a:endParaRPr>
          </a:p>
        </p:txBody>
      </p:sp>
      <p:sp>
        <p:nvSpPr>
          <p:cNvPr id="3" name="Rectangle 5"/>
          <p:cNvSpPr txBox="1">
            <a:spLocks noGrp="1"/>
          </p:cNvSpPr>
          <p:nvPr>
            <p:ph idx="1"/>
          </p:nvPr>
        </p:nvSpPr>
        <p:spPr/>
        <p:txBody>
          <a:bodyPr/>
          <a:lstStyle/>
          <a:p>
            <a:pPr lvl="0"/>
            <a:r>
              <a:rPr lang="en-GB" sz="2400" dirty="0"/>
              <a:t>Log-rank test</a:t>
            </a:r>
          </a:p>
          <a:p>
            <a:pPr lvl="0"/>
            <a:r>
              <a:rPr lang="en-GB" sz="2400" dirty="0"/>
              <a:t>T-test on change scores</a:t>
            </a:r>
          </a:p>
          <a:p>
            <a:pPr lvl="0"/>
            <a:r>
              <a:rPr lang="en-GB" sz="2400" dirty="0"/>
              <a:t>Chi-square tests on 2 x 2 tables</a:t>
            </a:r>
          </a:p>
          <a:p>
            <a:pPr lvl="0"/>
            <a:r>
              <a:rPr lang="en-GB" sz="2400" dirty="0"/>
              <a:t>Responder analysis and dichotomies</a:t>
            </a:r>
          </a:p>
          <a:p>
            <a:pPr lvl="0"/>
            <a:r>
              <a:rPr lang="en-GB" sz="2400" dirty="0"/>
              <a:t>Balancing as an excuse for not conditioning</a:t>
            </a:r>
          </a:p>
        </p:txBody>
      </p:sp>
      <p:sp>
        <p:nvSpPr>
          <p:cNvPr id="4" name="Rectangle 6"/>
          <p:cNvSpPr txBox="1">
            <a:spLocks noGrp="1"/>
          </p:cNvSpPr>
          <p:nvPr>
            <p:ph idx="2"/>
          </p:nvPr>
        </p:nvSpPr>
        <p:spPr/>
        <p:txBody>
          <a:bodyPr/>
          <a:lstStyle/>
          <a:p>
            <a:pPr lvl="0"/>
            <a:r>
              <a:rPr lang="en-GB" sz="2400" dirty="0"/>
              <a:t>Proportional hazards</a:t>
            </a:r>
          </a:p>
          <a:p>
            <a:pPr lvl="0"/>
            <a:r>
              <a:rPr lang="en-GB" sz="2400" dirty="0"/>
              <a:t>Analysis of covariance fitting baseline</a:t>
            </a:r>
          </a:p>
          <a:p>
            <a:pPr lvl="0"/>
            <a:r>
              <a:rPr lang="en-GB" sz="2400" dirty="0"/>
              <a:t>Logistic regression fitting covariates</a:t>
            </a:r>
          </a:p>
          <a:p>
            <a:pPr lvl="0"/>
            <a:r>
              <a:rPr lang="en-GB" sz="2400" dirty="0"/>
              <a:t>Analysis of original values</a:t>
            </a:r>
          </a:p>
          <a:p>
            <a:pPr lvl="0"/>
            <a:r>
              <a:rPr lang="en-GB" sz="2400" dirty="0"/>
              <a:t>Modelling as a guide for designs</a:t>
            </a:r>
          </a:p>
          <a:p>
            <a:pPr lvl="0"/>
            <a:endParaRPr lang="en-GB" sz="2400" dirty="0"/>
          </a:p>
        </p:txBody>
      </p:sp>
      <p:sp>
        <p:nvSpPr>
          <p:cNvPr id="5" name="Footer Placeholder 1"/>
          <p:cNvSpPr txBox="1"/>
          <p:nvPr/>
        </p:nvSpPr>
        <p:spPr>
          <a:xfrm>
            <a:off x="4648204" y="6356352"/>
            <a:ext cx="2895603" cy="365129"/>
          </a:xfrm>
          <a:prstGeom prst="rect">
            <a:avLst/>
          </a:prstGeom>
          <a:noFill/>
          <a:ln>
            <a:noFill/>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6" name="Footer Placeholder 5"/>
          <p:cNvSpPr txBox="1"/>
          <p:nvPr/>
        </p:nvSpPr>
        <p:spPr>
          <a:xfrm>
            <a:off x="4648204" y="6356352"/>
            <a:ext cx="2895603" cy="365129"/>
          </a:xfrm>
          <a:prstGeom prst="rect">
            <a:avLst/>
          </a:prstGeom>
          <a:noFill/>
          <a:ln>
            <a:noFill/>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7" name="Slide Number Placeholder 6"/>
          <p:cNvSpPr txBox="1"/>
          <p:nvPr/>
        </p:nvSpPr>
        <p:spPr>
          <a:xfrm>
            <a:off x="8077203" y="6356352"/>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8" name="Footer Placeholder 7"/>
          <p:cNvSpPr txBox="1"/>
          <p:nvPr/>
        </p:nvSpPr>
        <p:spPr>
          <a:xfrm>
            <a:off x="4648204" y="6356352"/>
            <a:ext cx="2895603" cy="365129"/>
          </a:xfrm>
          <a:prstGeom prst="rect">
            <a:avLst/>
          </a:prstGeom>
          <a:noFill/>
          <a:ln>
            <a:noFill/>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9" name="Slide Number Placeholder 8"/>
          <p:cNvSpPr txBox="1"/>
          <p:nvPr/>
        </p:nvSpPr>
        <p:spPr>
          <a:xfrm>
            <a:off x="8077203" y="6356352"/>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14" name="Slide Number Placeholder 13"/>
          <p:cNvSpPr>
            <a:spLocks noGrp="1"/>
          </p:cNvSpPr>
          <p:nvPr>
            <p:ph type="sldNum" sz="quarter" idx="4294967295"/>
          </p:nvPr>
        </p:nvSpPr>
        <p:spPr>
          <a:xfrm>
            <a:off x="8077203" y="6356352"/>
            <a:ext cx="2133596" cy="365129"/>
          </a:xfrm>
          <a:prstGeom prst="rect">
            <a:avLst/>
          </a:prstGeom>
        </p:spPr>
        <p:txBody>
          <a:bodyPr/>
          <a:lstStyle/>
          <a:p>
            <a:pPr lvl="0"/>
            <a:fld id="{860A5CA3-A856-492F-826B-EE2C7B7F6251}" type="slidenum">
              <a:rPr lang="en-US" smtClean="0"/>
              <a:pPr lvl="0"/>
              <a:t>55</a:t>
            </a:fld>
            <a:endParaRPr lang="en-US" dirty="0"/>
          </a:p>
        </p:txBody>
      </p:sp>
      <p:sp>
        <p:nvSpPr>
          <p:cNvPr id="15" name="Footer Placeholder 14"/>
          <p:cNvSpPr>
            <a:spLocks noGrp="1"/>
          </p:cNvSpPr>
          <p:nvPr>
            <p:ph type="ftr" sz="quarter" idx="4294967295"/>
          </p:nvPr>
        </p:nvSpPr>
        <p:spPr>
          <a:xfrm>
            <a:off x="4648204" y="6356352"/>
            <a:ext cx="2895603" cy="365129"/>
          </a:xfrm>
          <a:prstGeom prst="rect">
            <a:avLst/>
          </a:prstGeom>
        </p:spPr>
        <p:txBody>
          <a:bodyPr/>
          <a:lstStyle/>
          <a:p>
            <a:pPr lvl="0"/>
            <a:r>
              <a:rPr lang="en-GB" dirty="0" smtClean="0"/>
              <a:t>(C) Stephen Senn 2015</a:t>
            </a:r>
            <a:endParaRPr lang="en-GB" dirty="0"/>
          </a:p>
        </p:txBody>
      </p:sp>
    </p:spTree>
    <p:extLst>
      <p:ext uri="{BB962C8B-B14F-4D97-AF65-F5344CB8AC3E}">
        <p14:creationId xmlns:p14="http://schemas.microsoft.com/office/powerpoint/2010/main" val="1236263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noGrp="1"/>
          </p:cNvSpPr>
          <p:nvPr>
            <p:ph type="title"/>
          </p:nvPr>
        </p:nvSpPr>
        <p:spPr/>
        <p:txBody>
          <a:bodyPr/>
          <a:lstStyle/>
          <a:p>
            <a:pPr lvl="0"/>
            <a:r>
              <a:rPr lang="en-GB" b="1" dirty="0">
                <a:solidFill>
                  <a:srgbClr val="002060"/>
                </a:solidFill>
              </a:rPr>
              <a:t>Unresolved Issue</a:t>
            </a:r>
          </a:p>
        </p:txBody>
      </p:sp>
      <p:sp>
        <p:nvSpPr>
          <p:cNvPr id="3" name="Content Placeholder 7"/>
          <p:cNvSpPr txBox="1">
            <a:spLocks noGrp="1"/>
          </p:cNvSpPr>
          <p:nvPr>
            <p:ph idx="1"/>
          </p:nvPr>
        </p:nvSpPr>
        <p:spPr/>
        <p:txBody>
          <a:bodyPr/>
          <a:lstStyle/>
          <a:p>
            <a:pPr lvl="0"/>
            <a:r>
              <a:rPr lang="en-GB" dirty="0"/>
              <a:t>In principle you should never be worse off by having more information</a:t>
            </a:r>
          </a:p>
          <a:p>
            <a:pPr lvl="0"/>
            <a:r>
              <a:rPr lang="en-GB" dirty="0"/>
              <a:t>The ordinary least squares approach has two potential losses in fitting covariates</a:t>
            </a:r>
          </a:p>
          <a:p>
            <a:pPr lvl="1"/>
            <a:r>
              <a:rPr lang="en-GB" dirty="0"/>
              <a:t>Loss of orthogonality</a:t>
            </a:r>
          </a:p>
          <a:p>
            <a:pPr lvl="1"/>
            <a:r>
              <a:rPr lang="en-GB" dirty="0"/>
              <a:t>Losses of degrees of freedom</a:t>
            </a:r>
          </a:p>
          <a:p>
            <a:pPr lvl="0"/>
            <a:r>
              <a:rPr lang="en-GB" dirty="0"/>
              <a:t>This means that eventually we lose by fitting more covariates</a:t>
            </a:r>
          </a:p>
        </p:txBody>
      </p:sp>
      <p:sp>
        <p:nvSpPr>
          <p:cNvPr id="4" name="Footer Placeholder 1"/>
          <p:cNvSpPr txBox="1"/>
          <p:nvPr/>
        </p:nvSpPr>
        <p:spPr>
          <a:xfrm>
            <a:off x="4648204" y="6356352"/>
            <a:ext cx="2895603" cy="365129"/>
          </a:xfrm>
          <a:prstGeom prst="rect">
            <a:avLst/>
          </a:prstGeom>
          <a:noFill/>
          <a:ln>
            <a:noFill/>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5" name="Footer Placeholder 4"/>
          <p:cNvSpPr txBox="1"/>
          <p:nvPr/>
        </p:nvSpPr>
        <p:spPr>
          <a:xfrm>
            <a:off x="4648204" y="6356352"/>
            <a:ext cx="2895603" cy="365129"/>
          </a:xfrm>
          <a:prstGeom prst="rect">
            <a:avLst/>
          </a:prstGeom>
          <a:noFill/>
          <a:ln>
            <a:noFill/>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6" name="Slide Number Placeholder 5"/>
          <p:cNvSpPr txBox="1"/>
          <p:nvPr/>
        </p:nvSpPr>
        <p:spPr>
          <a:xfrm>
            <a:off x="8077203" y="6356352"/>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7" name="Footer Placeholder 6"/>
          <p:cNvSpPr txBox="1"/>
          <p:nvPr/>
        </p:nvSpPr>
        <p:spPr>
          <a:xfrm>
            <a:off x="4648204" y="6356352"/>
            <a:ext cx="2895603" cy="365129"/>
          </a:xfrm>
          <a:prstGeom prst="rect">
            <a:avLst/>
          </a:prstGeom>
          <a:noFill/>
          <a:ln>
            <a:noFill/>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8" name="Slide Number Placeholder 7"/>
          <p:cNvSpPr txBox="1"/>
          <p:nvPr/>
        </p:nvSpPr>
        <p:spPr>
          <a:xfrm>
            <a:off x="8077203" y="6356352"/>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13" name="Slide Number Placeholder 12"/>
          <p:cNvSpPr>
            <a:spLocks noGrp="1"/>
          </p:cNvSpPr>
          <p:nvPr>
            <p:ph type="sldNum" sz="quarter" idx="4294967295"/>
          </p:nvPr>
        </p:nvSpPr>
        <p:spPr>
          <a:xfrm>
            <a:off x="8077203" y="6356352"/>
            <a:ext cx="2133596" cy="365129"/>
          </a:xfrm>
          <a:prstGeom prst="rect">
            <a:avLst/>
          </a:prstGeom>
        </p:spPr>
        <p:txBody>
          <a:bodyPr/>
          <a:lstStyle/>
          <a:p>
            <a:pPr lvl="0"/>
            <a:fld id="{210E5642-E39C-4A9D-B345-C15F06785156}" type="slidenum">
              <a:rPr lang="en-US" smtClean="0"/>
              <a:pPr lvl="0"/>
              <a:t>56</a:t>
            </a:fld>
            <a:endParaRPr lang="en-US" dirty="0"/>
          </a:p>
        </p:txBody>
      </p:sp>
      <p:sp>
        <p:nvSpPr>
          <p:cNvPr id="14" name="Footer Placeholder 13"/>
          <p:cNvSpPr>
            <a:spLocks noGrp="1"/>
          </p:cNvSpPr>
          <p:nvPr>
            <p:ph type="ftr" sz="quarter" idx="4294967295"/>
          </p:nvPr>
        </p:nvSpPr>
        <p:spPr>
          <a:xfrm>
            <a:off x="4648204" y="6356352"/>
            <a:ext cx="2895603" cy="365129"/>
          </a:xfrm>
          <a:prstGeom prst="rect">
            <a:avLst/>
          </a:prstGeom>
        </p:spPr>
        <p:txBody>
          <a:bodyPr/>
          <a:lstStyle/>
          <a:p>
            <a:pPr lvl="0"/>
            <a:r>
              <a:rPr lang="en-GB" dirty="0" smtClean="0"/>
              <a:t>(C) Stephen Senn 2015</a:t>
            </a:r>
            <a:endParaRPr lang="en-GB" dirty="0"/>
          </a:p>
        </p:txBody>
      </p:sp>
    </p:spTree>
    <p:extLst>
      <p:ext uri="{BB962C8B-B14F-4D97-AF65-F5344CB8AC3E}">
        <p14:creationId xmlns:p14="http://schemas.microsoft.com/office/powerpoint/2010/main" val="1242228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Grp="1"/>
          </p:cNvSpPr>
          <p:nvPr>
            <p:ph type="title"/>
          </p:nvPr>
        </p:nvSpPr>
        <p:spPr/>
        <p:txBody>
          <a:bodyPr/>
          <a:lstStyle/>
          <a:p>
            <a:pPr lvl="0"/>
            <a:r>
              <a:rPr lang="en-GB" b="1" dirty="0">
                <a:solidFill>
                  <a:srgbClr val="1F497D"/>
                </a:solidFill>
              </a:rPr>
              <a:t>The Problem</a:t>
            </a:r>
          </a:p>
        </p:txBody>
      </p:sp>
      <p:sp>
        <p:nvSpPr>
          <p:cNvPr id="4" name="Rectangle 3"/>
          <p:cNvSpPr txBox="1">
            <a:spLocks noGrp="1"/>
          </p:cNvSpPr>
          <p:nvPr>
            <p:ph idx="1"/>
          </p:nvPr>
        </p:nvSpPr>
        <p:spPr/>
        <p:txBody>
          <a:bodyPr/>
          <a:lstStyle/>
          <a:p>
            <a:pPr lvl="0"/>
            <a:r>
              <a:rPr lang="en-GB" dirty="0"/>
              <a:t>However, this seems to imply that in making inferences for randomised clinical trials we must condition on everything we observe</a:t>
            </a:r>
          </a:p>
          <a:p>
            <a:pPr lvl="0"/>
            <a:r>
              <a:rPr lang="en-GB" dirty="0"/>
              <a:t>All covariates must be in the model</a:t>
            </a:r>
          </a:p>
          <a:p>
            <a:pPr lvl="0"/>
            <a:r>
              <a:rPr lang="en-GB" dirty="0"/>
              <a:t>What is the effect on efficiency?</a:t>
            </a:r>
          </a:p>
          <a:p>
            <a:pPr lvl="0"/>
            <a:r>
              <a:rPr lang="en-GB" dirty="0"/>
              <a:t>Could it mean that more information is worse than less?</a:t>
            </a:r>
          </a:p>
        </p:txBody>
      </p:sp>
      <p:sp>
        <p:nvSpPr>
          <p:cNvPr id="7" name="Slide Number Placeholder 6"/>
          <p:cNvSpPr>
            <a:spLocks noGrp="1"/>
          </p:cNvSpPr>
          <p:nvPr>
            <p:ph type="sldNum" sz="quarter" idx="4294967295"/>
          </p:nvPr>
        </p:nvSpPr>
        <p:spPr>
          <a:xfrm>
            <a:off x="8077203" y="6356352"/>
            <a:ext cx="2133596" cy="365129"/>
          </a:xfrm>
          <a:prstGeom prst="rect">
            <a:avLst/>
          </a:prstGeom>
        </p:spPr>
        <p:txBody>
          <a:bodyPr/>
          <a:lstStyle/>
          <a:p>
            <a:pPr lvl="0"/>
            <a:fld id="{210E5642-E39C-4A9D-B345-C15F06785156}" type="slidenum">
              <a:rPr lang="en-GB" smtClean="0"/>
              <a:pPr lvl="0"/>
              <a:t>57</a:t>
            </a:fld>
            <a:endParaRPr lang="en-GB" dirty="0"/>
          </a:p>
        </p:txBody>
      </p:sp>
      <p:sp>
        <p:nvSpPr>
          <p:cNvPr id="9" name="Footer Placeholder 8"/>
          <p:cNvSpPr>
            <a:spLocks noGrp="1"/>
          </p:cNvSpPr>
          <p:nvPr>
            <p:ph type="ftr" sz="quarter" idx="4294967295"/>
          </p:nvPr>
        </p:nvSpPr>
        <p:spPr>
          <a:xfrm>
            <a:off x="4648204" y="6356352"/>
            <a:ext cx="2895603" cy="365129"/>
          </a:xfrm>
          <a:prstGeom prst="rect">
            <a:avLst/>
          </a:prstGeom>
        </p:spPr>
        <p:txBody>
          <a:bodyPr/>
          <a:lstStyle/>
          <a:p>
            <a:pPr lvl="0"/>
            <a:r>
              <a:rPr lang="en-GB" dirty="0" smtClean="0"/>
              <a:t>(C) Stephen Senn 2015</a:t>
            </a:r>
            <a:endParaRPr lang="en-GB" dirty="0"/>
          </a:p>
        </p:txBody>
      </p:sp>
    </p:spTree>
    <p:extLst>
      <p:ext uri="{BB962C8B-B14F-4D97-AF65-F5344CB8AC3E}">
        <p14:creationId xmlns:p14="http://schemas.microsoft.com/office/powerpoint/2010/main" val="967259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Grp="1"/>
          </p:cNvSpPr>
          <p:nvPr>
            <p:ph type="title"/>
          </p:nvPr>
        </p:nvSpPr>
        <p:spPr/>
        <p:txBody>
          <a:bodyPr/>
          <a:lstStyle/>
          <a:p>
            <a:pPr lvl="0"/>
            <a:r>
              <a:rPr lang="en-GB" b="1" dirty="0">
                <a:solidFill>
                  <a:srgbClr val="1F497D"/>
                </a:solidFill>
              </a:rPr>
              <a:t>A Quote from Jack Good</a:t>
            </a:r>
          </a:p>
        </p:txBody>
      </p:sp>
      <p:sp>
        <p:nvSpPr>
          <p:cNvPr id="4" name="Text Box 3"/>
          <p:cNvSpPr txBox="1"/>
          <p:nvPr/>
        </p:nvSpPr>
        <p:spPr>
          <a:xfrm>
            <a:off x="1992310" y="1700218"/>
            <a:ext cx="7559673" cy="1190621"/>
          </a:xfrm>
          <a:prstGeom prst="rect">
            <a:avLst/>
          </a:prstGeom>
          <a:noFill/>
          <a:ln>
            <a:noFill/>
          </a:ln>
        </p:spPr>
        <p:txBody>
          <a:bodyPr vert="horz" wrap="square" lIns="91440" tIns="45720" rIns="91440" bIns="45720" anchor="t" anchorCtr="0" compatLnSpc="1">
            <a:spAutoFit/>
          </a:bodyPr>
          <a:lstStyle/>
          <a:p>
            <a:pPr>
              <a:spcBef>
                <a:spcPts val="1100"/>
              </a:spcBef>
              <a:defRPr sz="1800" b="0" i="0" u="none" strike="noStrike" kern="0" cap="none" spc="0" baseline="0">
                <a:solidFill>
                  <a:srgbClr val="000000"/>
                </a:solidFill>
                <a:uFillTx/>
              </a:defRPr>
            </a:pPr>
            <a:r>
              <a:rPr lang="en-GB" dirty="0">
                <a:solidFill>
                  <a:srgbClr val="000000"/>
                </a:solidFill>
                <a:latin typeface="Arial"/>
              </a:rPr>
              <a:t>The use of random sampling is a device for obtaining apparently precise objectivity but this precise objectivity is attainable, </a:t>
            </a:r>
            <a:r>
              <a:rPr lang="en-GB" i="1" dirty="0">
                <a:solidFill>
                  <a:srgbClr val="000000"/>
                </a:solidFill>
                <a:latin typeface="Arial"/>
              </a:rPr>
              <a:t>as always</a:t>
            </a:r>
            <a:r>
              <a:rPr lang="en-GB" dirty="0">
                <a:solidFill>
                  <a:srgbClr val="000000"/>
                </a:solidFill>
                <a:latin typeface="Arial"/>
              </a:rPr>
              <a:t>, only at the price of throwing away some information (by using a </a:t>
            </a:r>
            <a:r>
              <a:rPr lang="en-GB" i="1" dirty="0">
                <a:solidFill>
                  <a:srgbClr val="000000"/>
                </a:solidFill>
                <a:latin typeface="Arial"/>
              </a:rPr>
              <a:t>Statistician’s Stooge</a:t>
            </a:r>
            <a:r>
              <a:rPr lang="en-GB" dirty="0">
                <a:solidFill>
                  <a:srgbClr val="000000"/>
                </a:solidFill>
                <a:latin typeface="Arial"/>
              </a:rPr>
              <a:t> who knows the random numbers but does not disclose them)…</a:t>
            </a:r>
          </a:p>
        </p:txBody>
      </p:sp>
      <p:sp>
        <p:nvSpPr>
          <p:cNvPr id="5" name="Text Box 4"/>
          <p:cNvSpPr txBox="1"/>
          <p:nvPr/>
        </p:nvSpPr>
        <p:spPr>
          <a:xfrm>
            <a:off x="2135185" y="3213102"/>
            <a:ext cx="7632697" cy="1190621"/>
          </a:xfrm>
          <a:prstGeom prst="rect">
            <a:avLst/>
          </a:prstGeom>
          <a:noFill/>
          <a:ln>
            <a:noFill/>
          </a:ln>
        </p:spPr>
        <p:txBody>
          <a:bodyPr vert="horz" wrap="square" lIns="91440" tIns="45720" rIns="91440" bIns="45720" anchor="t" anchorCtr="0" compatLnSpc="1">
            <a:spAutoFit/>
          </a:bodyPr>
          <a:lstStyle/>
          <a:p>
            <a:pPr>
              <a:spcBef>
                <a:spcPts val="1100"/>
              </a:spcBef>
              <a:defRPr sz="1800" b="0" i="0" u="none" strike="noStrike" kern="0" cap="none" spc="0" baseline="0">
                <a:solidFill>
                  <a:srgbClr val="000000"/>
                </a:solidFill>
                <a:uFillTx/>
              </a:defRPr>
            </a:pPr>
            <a:r>
              <a:rPr lang="en-GB" dirty="0">
                <a:solidFill>
                  <a:srgbClr val="000000"/>
                </a:solidFill>
                <a:latin typeface="Arial"/>
              </a:rPr>
              <a:t>…But the use of sampling without randomization involves the pure Bayesian in such difficult judgments that, at least if he is at all Doogian, he might decide by Type II rationality, to use random sampling to save time.</a:t>
            </a:r>
          </a:p>
        </p:txBody>
      </p:sp>
      <p:sp>
        <p:nvSpPr>
          <p:cNvPr id="6" name="Slide Number Placeholder 1"/>
          <p:cNvSpPr txBox="1"/>
          <p:nvPr/>
        </p:nvSpPr>
        <p:spPr>
          <a:xfrm>
            <a:off x="8077203" y="6356352"/>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fld id="{E30A5309-B18F-47EB-BAC2-E13D80570D95}" type="slidenum">
              <a:rPr/>
              <a:pPr algn="r">
                <a:defRPr sz="1800" b="0" i="0" u="none" strike="noStrike" kern="0" cap="none" spc="0" baseline="0">
                  <a:solidFill>
                    <a:srgbClr val="000000"/>
                  </a:solidFill>
                  <a:uFillTx/>
                </a:defRPr>
              </a:pPr>
              <a:t>58</a:t>
            </a:fld>
            <a:endParaRPr lang="en-GB" sz="1200" dirty="0">
              <a:solidFill>
                <a:srgbClr val="898989"/>
              </a:solidFill>
              <a:latin typeface="Calibri"/>
            </a:endParaRPr>
          </a:p>
        </p:txBody>
      </p:sp>
      <p:sp>
        <p:nvSpPr>
          <p:cNvPr id="9" name="Footer Placeholder 8"/>
          <p:cNvSpPr>
            <a:spLocks noGrp="1"/>
          </p:cNvSpPr>
          <p:nvPr>
            <p:ph type="ftr" sz="quarter" idx="4294967295"/>
          </p:nvPr>
        </p:nvSpPr>
        <p:spPr>
          <a:xfrm>
            <a:off x="4648204" y="6356352"/>
            <a:ext cx="2895603" cy="365129"/>
          </a:xfrm>
          <a:prstGeom prst="rect">
            <a:avLst/>
          </a:prstGeom>
        </p:spPr>
        <p:txBody>
          <a:bodyPr/>
          <a:lstStyle/>
          <a:p>
            <a:pPr lvl="0"/>
            <a:r>
              <a:rPr lang="en-GB" dirty="0" smtClean="0"/>
              <a:t>(C) Stephen Senn 2015</a:t>
            </a:r>
            <a:endParaRPr lang="en-GB" dirty="0"/>
          </a:p>
        </p:txBody>
      </p:sp>
      <p:sp>
        <p:nvSpPr>
          <p:cNvPr id="2" name="Slide Number Placeholder 1"/>
          <p:cNvSpPr>
            <a:spLocks noGrp="1"/>
          </p:cNvSpPr>
          <p:nvPr>
            <p:ph type="sldNum" sz="quarter" idx="12"/>
          </p:nvPr>
        </p:nvSpPr>
        <p:spPr/>
        <p:txBody>
          <a:bodyPr/>
          <a:lstStyle/>
          <a:p>
            <a:fld id="{A31427DD-6F30-4754-A642-98538026708B}" type="slidenum">
              <a:rPr lang="en-GB" smtClean="0"/>
              <a:t>58</a:t>
            </a:fld>
            <a:endParaRPr lang="en-GB" dirty="0"/>
          </a:p>
        </p:txBody>
      </p:sp>
    </p:spTree>
    <p:extLst>
      <p:ext uri="{BB962C8B-B14F-4D97-AF65-F5344CB8AC3E}">
        <p14:creationId xmlns:p14="http://schemas.microsoft.com/office/powerpoint/2010/main" val="1141058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dirty="0">
                <a:solidFill>
                  <a:srgbClr val="002060"/>
                </a:solidFill>
              </a:rPr>
              <a:t>Resolution?</a:t>
            </a:r>
          </a:p>
        </p:txBody>
      </p:sp>
      <p:sp>
        <p:nvSpPr>
          <p:cNvPr id="3" name="Content Placeholder 2"/>
          <p:cNvSpPr txBox="1">
            <a:spLocks noGrp="1"/>
          </p:cNvSpPr>
          <p:nvPr>
            <p:ph idx="1"/>
          </p:nvPr>
        </p:nvSpPr>
        <p:spPr/>
        <p:txBody>
          <a:bodyPr>
            <a:normAutofit lnSpcReduction="10000"/>
          </a:bodyPr>
          <a:lstStyle/>
          <a:p>
            <a:pPr lvl="0"/>
            <a:r>
              <a:rPr lang="en-GB" dirty="0"/>
              <a:t>In theory we can do better than ordinary least squares by having random effect </a:t>
            </a:r>
            <a:r>
              <a:rPr lang="en-GB" dirty="0" smtClean="0"/>
              <a:t>models</a:t>
            </a:r>
          </a:p>
          <a:p>
            <a:pPr lvl="1"/>
            <a:r>
              <a:rPr lang="en-US" dirty="0" smtClean="0"/>
              <a:t>Gauss-Markov theorem does not apply to stochastic regressors</a:t>
            </a:r>
          </a:p>
          <a:p>
            <a:pPr lvl="0"/>
            <a:r>
              <a:rPr lang="en-GB" dirty="0" smtClean="0"/>
              <a:t>However </a:t>
            </a:r>
            <a:r>
              <a:rPr lang="en-GB" dirty="0"/>
              <a:t>there are severe practical difficulties</a:t>
            </a:r>
          </a:p>
          <a:p>
            <a:pPr lvl="0"/>
            <a:r>
              <a:rPr lang="en-GB" dirty="0"/>
              <a:t>Possible Bayesian resolution in theory</a:t>
            </a:r>
          </a:p>
          <a:p>
            <a:pPr lvl="0"/>
            <a:r>
              <a:rPr lang="en-GB" dirty="0"/>
              <a:t>A pragmatic compromise of a limited number of prognostic factors may be reasonable</a:t>
            </a:r>
          </a:p>
          <a:p>
            <a:pPr lvl="0"/>
            <a:r>
              <a:rPr lang="en-GB" dirty="0"/>
              <a:t>This is exactly what ICHE9 suggests</a:t>
            </a:r>
          </a:p>
          <a:p>
            <a:pPr lvl="1"/>
            <a:r>
              <a:rPr lang="en-GB" dirty="0"/>
              <a:t>Awareness of the issues seems to be much greater amongst drug regulators than amongst journal editors</a:t>
            </a:r>
          </a:p>
        </p:txBody>
      </p:sp>
      <p:sp>
        <p:nvSpPr>
          <p:cNvPr id="4" name="Footer Placeholder 1"/>
          <p:cNvSpPr txBox="1"/>
          <p:nvPr/>
        </p:nvSpPr>
        <p:spPr>
          <a:xfrm>
            <a:off x="4648204" y="6356352"/>
            <a:ext cx="2895603" cy="365129"/>
          </a:xfrm>
          <a:prstGeom prst="rect">
            <a:avLst/>
          </a:prstGeom>
          <a:noFill/>
          <a:ln>
            <a:noFill/>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5" name="Footer Placeholder 4"/>
          <p:cNvSpPr txBox="1"/>
          <p:nvPr/>
        </p:nvSpPr>
        <p:spPr>
          <a:xfrm>
            <a:off x="4648204" y="6356352"/>
            <a:ext cx="2895603" cy="365129"/>
          </a:xfrm>
          <a:prstGeom prst="rect">
            <a:avLst/>
          </a:prstGeom>
          <a:noFill/>
          <a:ln>
            <a:noFill/>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6" name="Slide Number Placeholder 5"/>
          <p:cNvSpPr txBox="1"/>
          <p:nvPr/>
        </p:nvSpPr>
        <p:spPr>
          <a:xfrm>
            <a:off x="8077203" y="6356352"/>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7" name="Footer Placeholder 6"/>
          <p:cNvSpPr txBox="1"/>
          <p:nvPr/>
        </p:nvSpPr>
        <p:spPr>
          <a:xfrm>
            <a:off x="4648204" y="6356352"/>
            <a:ext cx="2895603" cy="365129"/>
          </a:xfrm>
          <a:prstGeom prst="rect">
            <a:avLst/>
          </a:prstGeom>
          <a:noFill/>
          <a:ln>
            <a:noFill/>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8" name="Slide Number Placeholder 7"/>
          <p:cNvSpPr txBox="1"/>
          <p:nvPr/>
        </p:nvSpPr>
        <p:spPr>
          <a:xfrm>
            <a:off x="8077203" y="6356352"/>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13" name="Slide Number Placeholder 12"/>
          <p:cNvSpPr>
            <a:spLocks noGrp="1"/>
          </p:cNvSpPr>
          <p:nvPr>
            <p:ph type="sldNum" sz="quarter" idx="4294967295"/>
          </p:nvPr>
        </p:nvSpPr>
        <p:spPr>
          <a:xfrm>
            <a:off x="8077203" y="6356352"/>
            <a:ext cx="2133596" cy="365129"/>
          </a:xfrm>
          <a:prstGeom prst="rect">
            <a:avLst/>
          </a:prstGeom>
        </p:spPr>
        <p:txBody>
          <a:bodyPr/>
          <a:lstStyle/>
          <a:p>
            <a:pPr lvl="0"/>
            <a:fld id="{210E5642-E39C-4A9D-B345-C15F06785156}" type="slidenum">
              <a:rPr lang="en-US" smtClean="0"/>
              <a:pPr lvl="0"/>
              <a:t>59</a:t>
            </a:fld>
            <a:endParaRPr lang="en-US" dirty="0"/>
          </a:p>
        </p:txBody>
      </p:sp>
      <p:sp>
        <p:nvSpPr>
          <p:cNvPr id="14" name="Footer Placeholder 13"/>
          <p:cNvSpPr>
            <a:spLocks noGrp="1"/>
          </p:cNvSpPr>
          <p:nvPr>
            <p:ph type="ftr" sz="quarter" idx="4294967295"/>
          </p:nvPr>
        </p:nvSpPr>
        <p:spPr>
          <a:xfrm>
            <a:off x="4648204" y="6356352"/>
            <a:ext cx="2895603" cy="365129"/>
          </a:xfrm>
          <a:prstGeom prst="rect">
            <a:avLst/>
          </a:prstGeom>
        </p:spPr>
        <p:txBody>
          <a:bodyPr/>
          <a:lstStyle/>
          <a:p>
            <a:pPr lvl="0"/>
            <a:r>
              <a:rPr lang="en-GB" dirty="0" smtClean="0"/>
              <a:t>(C) Stephen Senn 2015</a:t>
            </a:r>
            <a:endParaRPr lang="en-GB" dirty="0"/>
          </a:p>
        </p:txBody>
      </p:sp>
    </p:spTree>
    <p:extLst>
      <p:ext uri="{BB962C8B-B14F-4D97-AF65-F5344CB8AC3E}">
        <p14:creationId xmlns:p14="http://schemas.microsoft.com/office/powerpoint/2010/main" val="4105127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Basics of clinical trials</a:t>
            </a:r>
            <a:endParaRPr lang="en-GB" dirty="0"/>
          </a:p>
        </p:txBody>
      </p:sp>
      <p:sp>
        <p:nvSpPr>
          <p:cNvPr id="3" name="Content Placeholder 2"/>
          <p:cNvSpPr>
            <a:spLocks noGrp="1"/>
          </p:cNvSpPr>
          <p:nvPr>
            <p:ph idx="1"/>
          </p:nvPr>
        </p:nvSpPr>
        <p:spPr/>
        <p:txBody>
          <a:bodyPr>
            <a:normAutofit lnSpcReduction="10000"/>
          </a:bodyPr>
          <a:lstStyle/>
          <a:p>
            <a:r>
              <a:rPr lang="en-GB" dirty="0" smtClean="0"/>
              <a:t>Clinical trials are comparative</a:t>
            </a:r>
          </a:p>
          <a:p>
            <a:r>
              <a:rPr lang="en-GB" dirty="0" smtClean="0"/>
              <a:t>A new treatment is compared to a control </a:t>
            </a:r>
            <a:r>
              <a:rPr lang="en-GB" i="1" u="sng" dirty="0" smtClean="0"/>
              <a:t>in the same trial</a:t>
            </a:r>
          </a:p>
          <a:p>
            <a:pPr lvl="1"/>
            <a:r>
              <a:rPr lang="en-GB" dirty="0" smtClean="0"/>
              <a:t>Sometimes a standard treatment</a:t>
            </a:r>
          </a:p>
          <a:p>
            <a:pPr lvl="1"/>
            <a:r>
              <a:rPr lang="en-GB" dirty="0" smtClean="0"/>
              <a:t>Sometimes a placebo</a:t>
            </a:r>
          </a:p>
          <a:p>
            <a:r>
              <a:rPr lang="en-GB" dirty="0" smtClean="0"/>
              <a:t>Why?</a:t>
            </a:r>
          </a:p>
          <a:p>
            <a:pPr lvl="1"/>
            <a:r>
              <a:rPr lang="en-GB" dirty="0" smtClean="0"/>
              <a:t>Because we know results vary strongly from trial to trial</a:t>
            </a:r>
          </a:p>
          <a:p>
            <a:r>
              <a:rPr lang="en-GB" dirty="0" smtClean="0"/>
              <a:t>Typically a random choice is made as to which patient gets which treatment</a:t>
            </a:r>
            <a:endParaRPr lang="en-GB" dirty="0"/>
          </a:p>
        </p:txBody>
      </p:sp>
      <p:sp>
        <p:nvSpPr>
          <p:cNvPr id="6" name="Text Placeholder 5"/>
          <p:cNvSpPr>
            <a:spLocks noGrp="1"/>
          </p:cNvSpPr>
          <p:nvPr>
            <p:ph type="body" sz="half" idx="2"/>
          </p:nvPr>
        </p:nvSpPr>
        <p:spPr/>
        <p:txBody>
          <a:bodyPr>
            <a:normAutofit/>
          </a:bodyPr>
          <a:lstStyle/>
          <a:p>
            <a:r>
              <a:rPr lang="en-GB" sz="2800" b="1" dirty="0" smtClean="0"/>
              <a:t>The principle of concurrent control</a:t>
            </a:r>
            <a:endParaRPr lang="en-GB" sz="2800" b="1" dirty="0"/>
          </a:p>
        </p:txBody>
      </p:sp>
      <p:sp>
        <p:nvSpPr>
          <p:cNvPr id="4" name="Footer Placeholder 3"/>
          <p:cNvSpPr>
            <a:spLocks noGrp="1"/>
          </p:cNvSpPr>
          <p:nvPr>
            <p:ph type="ftr" sz="quarter" idx="11"/>
          </p:nvPr>
        </p:nvSpPr>
        <p:spPr/>
        <p:txBody>
          <a:bodyPr/>
          <a:lstStyle/>
          <a:p>
            <a:r>
              <a:rPr lang="en-GB" dirty="0" smtClean="0"/>
              <a:t>(C) Stephen Senn 2015</a:t>
            </a:r>
            <a:endParaRPr lang="en-GB" dirty="0"/>
          </a:p>
        </p:txBody>
      </p:sp>
      <p:sp>
        <p:nvSpPr>
          <p:cNvPr id="5" name="Slide Number Placeholder 4"/>
          <p:cNvSpPr>
            <a:spLocks noGrp="1"/>
          </p:cNvSpPr>
          <p:nvPr>
            <p:ph type="sldNum" sz="quarter" idx="12"/>
          </p:nvPr>
        </p:nvSpPr>
        <p:spPr/>
        <p:txBody>
          <a:bodyPr/>
          <a:lstStyle/>
          <a:p>
            <a:fld id="{A31427DD-6F30-4754-A642-98538026708B}" type="slidenum">
              <a:rPr lang="en-GB" smtClean="0"/>
              <a:t>6</a:t>
            </a:fld>
            <a:endParaRPr lang="en-GB" dirty="0"/>
          </a:p>
        </p:txBody>
      </p:sp>
    </p:spTree>
    <p:extLst>
      <p:ext uri="{BB962C8B-B14F-4D97-AF65-F5344CB8AC3E}">
        <p14:creationId xmlns:p14="http://schemas.microsoft.com/office/powerpoint/2010/main" val="25584247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dirty="0">
                <a:solidFill>
                  <a:srgbClr val="002060"/>
                </a:solidFill>
              </a:rPr>
              <a:t>To sum up</a:t>
            </a:r>
          </a:p>
        </p:txBody>
      </p:sp>
      <p:sp>
        <p:nvSpPr>
          <p:cNvPr id="3" name="Content Placeholder 2"/>
          <p:cNvSpPr txBox="1">
            <a:spLocks noGrp="1"/>
          </p:cNvSpPr>
          <p:nvPr>
            <p:ph idx="1"/>
          </p:nvPr>
        </p:nvSpPr>
        <p:spPr>
          <a:xfrm>
            <a:off x="900535" y="1412777"/>
            <a:ext cx="8229600" cy="4525959"/>
          </a:xfrm>
        </p:spPr>
        <p:txBody>
          <a:bodyPr/>
          <a:lstStyle/>
          <a:p>
            <a:pPr lvl="0"/>
            <a:r>
              <a:rPr lang="en-GB" sz="2400" dirty="0"/>
              <a:t>Randomisation makes a valuable contribution to handling unobserved variables</a:t>
            </a:r>
          </a:p>
          <a:p>
            <a:pPr lvl="0"/>
            <a:r>
              <a:rPr lang="en-GB" sz="2400" dirty="0"/>
              <a:t>Randomisation does not guarantee balance of unobserved variables</a:t>
            </a:r>
          </a:p>
          <a:p>
            <a:pPr lvl="1"/>
            <a:r>
              <a:rPr lang="en-GB" dirty="0"/>
              <a:t>This balance is </a:t>
            </a:r>
            <a:r>
              <a:rPr lang="en-GB" u="sng" dirty="0"/>
              <a:t>not</a:t>
            </a:r>
            <a:r>
              <a:rPr lang="en-GB" dirty="0"/>
              <a:t> needed</a:t>
            </a:r>
          </a:p>
          <a:p>
            <a:pPr lvl="1"/>
            <a:r>
              <a:rPr lang="en-GB" dirty="0"/>
              <a:t>If it applied conventional analyses would be invalid</a:t>
            </a:r>
          </a:p>
          <a:p>
            <a:pPr lvl="0"/>
            <a:r>
              <a:rPr lang="en-GB" sz="2400" dirty="0"/>
              <a:t>Randomisation is not an excuse for ignoring prognostic covariates</a:t>
            </a:r>
          </a:p>
          <a:p>
            <a:pPr lvl="0"/>
            <a:r>
              <a:rPr lang="en-GB" sz="2400" dirty="0"/>
              <a:t>Some technical challenges remain but these are challenges of modelling </a:t>
            </a:r>
            <a:r>
              <a:rPr lang="en-GB" sz="2400" u="sng" dirty="0"/>
              <a:t>not</a:t>
            </a:r>
            <a:r>
              <a:rPr lang="en-GB" sz="2400" dirty="0"/>
              <a:t> randomisation </a:t>
            </a:r>
            <a:r>
              <a:rPr lang="en-GB" sz="2400" i="1" dirty="0"/>
              <a:t>per se</a:t>
            </a:r>
          </a:p>
          <a:p>
            <a:pPr lvl="0"/>
            <a:endParaRPr lang="en-GB" sz="2400" dirty="0"/>
          </a:p>
        </p:txBody>
      </p:sp>
      <p:sp>
        <p:nvSpPr>
          <p:cNvPr id="4" name="Footer Placeholder 3"/>
          <p:cNvSpPr txBox="1"/>
          <p:nvPr/>
        </p:nvSpPr>
        <p:spPr>
          <a:xfrm>
            <a:off x="4648204" y="6356352"/>
            <a:ext cx="2895603" cy="365129"/>
          </a:xfrm>
          <a:prstGeom prst="rect">
            <a:avLst/>
          </a:prstGeom>
          <a:noFill/>
          <a:ln>
            <a:noFill/>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5" name="Slide Number Placeholder 4"/>
          <p:cNvSpPr txBox="1"/>
          <p:nvPr/>
        </p:nvSpPr>
        <p:spPr>
          <a:xfrm>
            <a:off x="8077203" y="6356352"/>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6" name="Footer Placeholder 5"/>
          <p:cNvSpPr txBox="1"/>
          <p:nvPr/>
        </p:nvSpPr>
        <p:spPr>
          <a:xfrm>
            <a:off x="4648204" y="6356352"/>
            <a:ext cx="2895603" cy="365129"/>
          </a:xfrm>
          <a:prstGeom prst="rect">
            <a:avLst/>
          </a:prstGeom>
          <a:noFill/>
          <a:ln>
            <a:noFill/>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7" name="Slide Number Placeholder 6"/>
          <p:cNvSpPr txBox="1"/>
          <p:nvPr/>
        </p:nvSpPr>
        <p:spPr>
          <a:xfrm>
            <a:off x="8077203" y="6356352"/>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endParaRPr lang="en-GB" sz="1200" dirty="0">
              <a:solidFill>
                <a:srgbClr val="898989"/>
              </a:solidFill>
              <a:latin typeface="Calibri"/>
            </a:endParaRPr>
          </a:p>
        </p:txBody>
      </p:sp>
      <p:sp>
        <p:nvSpPr>
          <p:cNvPr id="12" name="Slide Number Placeholder 11"/>
          <p:cNvSpPr>
            <a:spLocks noGrp="1"/>
          </p:cNvSpPr>
          <p:nvPr>
            <p:ph type="sldNum" sz="quarter" idx="4294967295"/>
          </p:nvPr>
        </p:nvSpPr>
        <p:spPr>
          <a:xfrm>
            <a:off x="8077203" y="6356352"/>
            <a:ext cx="2133596" cy="365129"/>
          </a:xfrm>
          <a:prstGeom prst="rect">
            <a:avLst/>
          </a:prstGeom>
        </p:spPr>
        <p:txBody>
          <a:bodyPr/>
          <a:lstStyle/>
          <a:p>
            <a:pPr lvl="0"/>
            <a:fld id="{210E5642-E39C-4A9D-B345-C15F06785156}" type="slidenum">
              <a:rPr lang="en-US" smtClean="0"/>
              <a:pPr lvl="0"/>
              <a:t>60</a:t>
            </a:fld>
            <a:endParaRPr lang="en-US" dirty="0"/>
          </a:p>
        </p:txBody>
      </p:sp>
      <p:sp>
        <p:nvSpPr>
          <p:cNvPr id="13" name="Footer Placeholder 12"/>
          <p:cNvSpPr>
            <a:spLocks noGrp="1"/>
          </p:cNvSpPr>
          <p:nvPr>
            <p:ph type="ftr" sz="quarter" idx="4294967295"/>
          </p:nvPr>
        </p:nvSpPr>
        <p:spPr>
          <a:xfrm>
            <a:off x="4648204" y="6356352"/>
            <a:ext cx="2895603" cy="365129"/>
          </a:xfrm>
          <a:prstGeom prst="rect">
            <a:avLst/>
          </a:prstGeom>
        </p:spPr>
        <p:txBody>
          <a:bodyPr/>
          <a:lstStyle/>
          <a:p>
            <a:pPr lvl="0"/>
            <a:r>
              <a:rPr lang="en-GB" dirty="0" smtClean="0"/>
              <a:t>(C) Stephen Senn 2015</a:t>
            </a:r>
            <a:endParaRPr lang="en-GB" dirty="0"/>
          </a:p>
        </p:txBody>
      </p:sp>
    </p:spTree>
    <p:extLst>
      <p:ext uri="{BB962C8B-B14F-4D97-AF65-F5344CB8AC3E}">
        <p14:creationId xmlns:p14="http://schemas.microsoft.com/office/powerpoint/2010/main" val="3628090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Finally</a:t>
            </a:r>
            <a:endParaRPr lang="en-GB" b="1" dirty="0">
              <a:solidFill>
                <a:schemeClr val="tx2"/>
              </a:solidFill>
            </a:endParaRPr>
          </a:p>
        </p:txBody>
      </p:sp>
      <p:sp>
        <p:nvSpPr>
          <p:cNvPr id="4" name="TextBox 3"/>
          <p:cNvSpPr txBox="1"/>
          <p:nvPr/>
        </p:nvSpPr>
        <p:spPr>
          <a:xfrm>
            <a:off x="2351584" y="1700809"/>
            <a:ext cx="5616624" cy="1200329"/>
          </a:xfrm>
          <a:prstGeom prst="rect">
            <a:avLst/>
          </a:prstGeom>
          <a:noFill/>
        </p:spPr>
        <p:txBody>
          <a:bodyPr wrap="square" rtlCol="0">
            <a:spAutoFit/>
          </a:bodyPr>
          <a:lstStyle/>
          <a:p>
            <a:r>
              <a:rPr lang="en-GB" sz="3600" dirty="0"/>
              <a:t>I leave you with </a:t>
            </a:r>
          </a:p>
          <a:p>
            <a:r>
              <a:rPr lang="en-GB" sz="3600" dirty="0"/>
              <a:t>this thought</a:t>
            </a:r>
          </a:p>
        </p:txBody>
      </p:sp>
      <p:sp>
        <p:nvSpPr>
          <p:cNvPr id="5" name="TextBox 4"/>
          <p:cNvSpPr txBox="1"/>
          <p:nvPr/>
        </p:nvSpPr>
        <p:spPr>
          <a:xfrm>
            <a:off x="2207568" y="3501008"/>
            <a:ext cx="4752528" cy="1754326"/>
          </a:xfrm>
          <a:prstGeom prst="rect">
            <a:avLst/>
          </a:prstGeom>
          <a:noFill/>
        </p:spPr>
        <p:txBody>
          <a:bodyPr wrap="square" rtlCol="0">
            <a:spAutoFit/>
          </a:bodyPr>
          <a:lstStyle/>
          <a:p>
            <a:r>
              <a:rPr lang="en-GB" sz="3600" dirty="0"/>
              <a:t>Statisticians are always tossing coins but do not own many</a:t>
            </a:r>
          </a:p>
        </p:txBody>
      </p:sp>
      <p:sp>
        <p:nvSpPr>
          <p:cNvPr id="10" name="Slide Number Placeholder 9"/>
          <p:cNvSpPr>
            <a:spLocks noGrp="1"/>
          </p:cNvSpPr>
          <p:nvPr>
            <p:ph type="sldNum" sz="quarter" idx="4294967295"/>
          </p:nvPr>
        </p:nvSpPr>
        <p:spPr>
          <a:xfrm>
            <a:off x="8077203" y="6356352"/>
            <a:ext cx="2133596" cy="365129"/>
          </a:xfrm>
          <a:prstGeom prst="rect">
            <a:avLst/>
          </a:prstGeom>
        </p:spPr>
        <p:txBody>
          <a:bodyPr/>
          <a:lstStyle/>
          <a:p>
            <a:pPr lvl="0"/>
            <a:fld id="{34984ED7-FCFE-4B2C-B2F1-1AEF7B868516}" type="slidenum">
              <a:rPr lang="en-US" smtClean="0"/>
              <a:pPr lvl="0"/>
              <a:t>61</a:t>
            </a:fld>
            <a:endParaRPr lang="en-US" dirty="0"/>
          </a:p>
        </p:txBody>
      </p:sp>
      <p:sp>
        <p:nvSpPr>
          <p:cNvPr id="11" name="Footer Placeholder 10"/>
          <p:cNvSpPr>
            <a:spLocks noGrp="1"/>
          </p:cNvSpPr>
          <p:nvPr>
            <p:ph type="ftr" sz="quarter" idx="4294967295"/>
          </p:nvPr>
        </p:nvSpPr>
        <p:spPr>
          <a:xfrm>
            <a:off x="4648204" y="6356352"/>
            <a:ext cx="2895603" cy="365129"/>
          </a:xfrm>
          <a:prstGeom prst="rect">
            <a:avLst/>
          </a:prstGeom>
        </p:spPr>
        <p:txBody>
          <a:bodyPr/>
          <a:lstStyle/>
          <a:p>
            <a:pPr lvl="0"/>
            <a:r>
              <a:rPr lang="en-GB" dirty="0" smtClean="0"/>
              <a:t>(C) Stephen Senn 2015</a:t>
            </a:r>
            <a:endParaRPr lang="en-GB" dirty="0"/>
          </a:p>
        </p:txBody>
      </p:sp>
      <p:pic>
        <p:nvPicPr>
          <p:cNvPr id="37890" name="Picture 2"/>
          <p:cNvPicPr>
            <a:picLocks noChangeAspect="1" noChangeArrowheads="1"/>
          </p:cNvPicPr>
          <p:nvPr/>
        </p:nvPicPr>
        <p:blipFill>
          <a:blip r:embed="rId3" cstate="print"/>
          <a:srcRect/>
          <a:stretch>
            <a:fillRect/>
          </a:stretch>
        </p:blipFill>
        <p:spPr bwMode="auto">
          <a:xfrm>
            <a:off x="7464153" y="1124644"/>
            <a:ext cx="2525427" cy="4111055"/>
          </a:xfrm>
          <a:prstGeom prst="rect">
            <a:avLst/>
          </a:prstGeom>
          <a:noFill/>
          <a:ln w="9525">
            <a:noFill/>
            <a:miter lim="800000"/>
            <a:headEnd/>
            <a:tailEnd/>
          </a:ln>
        </p:spPr>
      </p:pic>
      <p:sp>
        <p:nvSpPr>
          <p:cNvPr id="3" name="TextBox 2"/>
          <p:cNvSpPr txBox="1"/>
          <p:nvPr/>
        </p:nvSpPr>
        <p:spPr>
          <a:xfrm>
            <a:off x="7464153" y="5552902"/>
            <a:ext cx="3259265" cy="369332"/>
          </a:xfrm>
          <a:prstGeom prst="rect">
            <a:avLst/>
          </a:prstGeom>
          <a:noFill/>
        </p:spPr>
        <p:txBody>
          <a:bodyPr wrap="square" rtlCol="0">
            <a:spAutoFit/>
          </a:bodyPr>
          <a:lstStyle/>
          <a:p>
            <a:r>
              <a:rPr lang="en-GB" dirty="0" smtClean="0"/>
              <a:t>RA Fisher at Mablethorpe</a:t>
            </a:r>
            <a:endParaRPr lang="en-GB" dirty="0"/>
          </a:p>
        </p:txBody>
      </p:sp>
    </p:spTree>
    <p:extLst>
      <p:ext uri="{BB962C8B-B14F-4D97-AF65-F5344CB8AC3E}">
        <p14:creationId xmlns:p14="http://schemas.microsoft.com/office/powerpoint/2010/main" val="3757062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p:txBody>
          <a:bodyPr/>
          <a:lstStyle/>
          <a:p>
            <a:r>
              <a:rPr lang="en-GB" dirty="0"/>
              <a:t>Basics of clinical trials</a:t>
            </a:r>
            <a:endParaRPr lang="en-GB" altLang="en-US" sz="3200" b="1" dirty="0" smtClean="0">
              <a:solidFill>
                <a:schemeClr val="accent2"/>
              </a:solidFill>
            </a:endParaRPr>
          </a:p>
        </p:txBody>
      </p:sp>
      <p:sp>
        <p:nvSpPr>
          <p:cNvPr id="2" name="Content Placeholder 1"/>
          <p:cNvSpPr>
            <a:spLocks noGrp="1"/>
          </p:cNvSpPr>
          <p:nvPr>
            <p:ph idx="1"/>
          </p:nvPr>
        </p:nvSpPr>
        <p:spPr/>
        <p:txBody>
          <a:bodyPr>
            <a:normAutofit fontScale="85000" lnSpcReduction="20000"/>
          </a:bodyPr>
          <a:lstStyle/>
          <a:p>
            <a:r>
              <a:rPr lang="en-GB" altLang="en-US" dirty="0"/>
              <a:t>Patients are (nearly always) entered sequentially</a:t>
            </a:r>
          </a:p>
          <a:p>
            <a:pPr lvl="1"/>
            <a:r>
              <a:rPr lang="en-GB" altLang="en-US" dirty="0"/>
              <a:t>You treat patients when they ‘present’ at the clinic</a:t>
            </a:r>
          </a:p>
          <a:p>
            <a:pPr lvl="1"/>
            <a:r>
              <a:rPr lang="en-GB" altLang="en-US" dirty="0"/>
              <a:t>They don’t all present at the same time</a:t>
            </a:r>
          </a:p>
          <a:p>
            <a:pPr lvl="1"/>
            <a:r>
              <a:rPr lang="en-GB" altLang="en-US" dirty="0"/>
              <a:t>They are often recruited over several months</a:t>
            </a:r>
          </a:p>
          <a:p>
            <a:pPr lvl="1"/>
            <a:r>
              <a:rPr lang="en-GB" altLang="en-US" dirty="0"/>
              <a:t>Some of them may have finished the trial before others have started</a:t>
            </a:r>
          </a:p>
          <a:p>
            <a:r>
              <a:rPr lang="en-GB" altLang="en-US" dirty="0"/>
              <a:t>This reality must be faced by all allocation procedures</a:t>
            </a:r>
          </a:p>
          <a:p>
            <a:r>
              <a:rPr lang="en-GB" altLang="en-US" dirty="0"/>
              <a:t>Randomisation can be regarded as a game between trialist and physician.</a:t>
            </a:r>
          </a:p>
          <a:p>
            <a:r>
              <a:rPr lang="en-GB" altLang="en-US" dirty="0"/>
              <a:t>Object is to prevent the physician biasing the allocation</a:t>
            </a:r>
          </a:p>
          <a:p>
            <a:endParaRPr lang="en-GB" dirty="0"/>
          </a:p>
        </p:txBody>
      </p:sp>
      <p:sp>
        <p:nvSpPr>
          <p:cNvPr id="8198" name="Rectangle 3"/>
          <p:cNvSpPr>
            <a:spLocks noGrp="1" noChangeArrowheads="1"/>
          </p:cNvSpPr>
          <p:nvPr>
            <p:ph type="body" sz="half" idx="2"/>
          </p:nvPr>
        </p:nvSpPr>
        <p:spPr/>
        <p:txBody>
          <a:bodyPr>
            <a:normAutofit/>
          </a:bodyPr>
          <a:lstStyle/>
          <a:p>
            <a:pPr eaLnBrk="1" hangingPunct="1"/>
            <a:r>
              <a:rPr lang="en-GB" altLang="en-US" sz="2400" b="1" dirty="0" smtClean="0"/>
              <a:t>Patient recruitment is sequential</a:t>
            </a:r>
          </a:p>
        </p:txBody>
      </p:sp>
      <p:sp>
        <p:nvSpPr>
          <p:cNvPr id="8195"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400" dirty="0" smtClean="0"/>
              <a:t>(C) Stephen Senn 2015</a:t>
            </a:r>
          </a:p>
        </p:txBody>
      </p:sp>
      <p:sp>
        <p:nvSpPr>
          <p:cNvPr id="819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2A6C02D-5FE6-43EA-A983-33C273806FF5}" type="slidenum">
              <a:rPr lang="en-GB" altLang="en-US" sz="1400" smtClean="0"/>
              <a:pPr>
                <a:spcBef>
                  <a:spcPct val="0"/>
                </a:spcBef>
                <a:buFontTx/>
                <a:buNone/>
              </a:pPr>
              <a:t>7</a:t>
            </a:fld>
            <a:endParaRPr lang="en-GB" altLang="en-US" sz="1400" dirty="0" smtClean="0"/>
          </a:p>
        </p:txBody>
      </p:sp>
    </p:spTree>
    <p:extLst>
      <p:ext uri="{BB962C8B-B14F-4D97-AF65-F5344CB8AC3E}">
        <p14:creationId xmlns:p14="http://schemas.microsoft.com/office/powerpoint/2010/main" val="19537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Basics of clinical trials</a:t>
            </a:r>
            <a:endParaRPr lang="en-GB" dirty="0"/>
          </a:p>
        </p:txBody>
      </p:sp>
      <p:sp>
        <p:nvSpPr>
          <p:cNvPr id="3" name="Content Placeholder 2"/>
          <p:cNvSpPr>
            <a:spLocks noGrp="1"/>
          </p:cNvSpPr>
          <p:nvPr>
            <p:ph idx="1"/>
          </p:nvPr>
        </p:nvSpPr>
        <p:spPr/>
        <p:txBody>
          <a:bodyPr>
            <a:normAutofit lnSpcReduction="10000"/>
          </a:bodyPr>
          <a:lstStyle/>
          <a:p>
            <a:r>
              <a:rPr lang="en-GB" dirty="0" smtClean="0"/>
              <a:t>Randomisation is the process of deciding which patient gets which treatment using an element of chance</a:t>
            </a:r>
          </a:p>
          <a:p>
            <a:r>
              <a:rPr lang="en-GB" dirty="0" smtClean="0"/>
              <a:t>It can be </a:t>
            </a:r>
            <a:r>
              <a:rPr lang="en-GB" b="1" i="1" dirty="0" smtClean="0"/>
              <a:t>unrestricted</a:t>
            </a:r>
          </a:p>
          <a:p>
            <a:pPr lvl="1"/>
            <a:r>
              <a:rPr lang="en-GB" dirty="0" smtClean="0"/>
              <a:t>For example we toss a coin for every new patient</a:t>
            </a:r>
          </a:p>
          <a:p>
            <a:r>
              <a:rPr lang="en-GB" dirty="0" smtClean="0"/>
              <a:t>It can be </a:t>
            </a:r>
            <a:r>
              <a:rPr lang="en-GB" b="1" i="1" dirty="0" smtClean="0"/>
              <a:t>restricted</a:t>
            </a:r>
            <a:r>
              <a:rPr lang="en-GB" dirty="0" smtClean="0"/>
              <a:t> in some way</a:t>
            </a:r>
          </a:p>
          <a:p>
            <a:pPr lvl="1"/>
            <a:r>
              <a:rPr lang="en-GB" dirty="0" smtClean="0"/>
              <a:t>Randomised blocks</a:t>
            </a:r>
          </a:p>
          <a:p>
            <a:pPr lvl="2"/>
            <a:r>
              <a:rPr lang="en-GB" dirty="0" smtClean="0"/>
              <a:t>For example in every set of 8 patients, 4 get the new treatment and 4 get the standard but the order is left to chance</a:t>
            </a:r>
            <a:endParaRPr lang="en-GB" dirty="0"/>
          </a:p>
        </p:txBody>
      </p:sp>
      <p:sp>
        <p:nvSpPr>
          <p:cNvPr id="4" name="Text Placeholder 3"/>
          <p:cNvSpPr>
            <a:spLocks noGrp="1"/>
          </p:cNvSpPr>
          <p:nvPr>
            <p:ph type="body" sz="half" idx="2"/>
          </p:nvPr>
        </p:nvSpPr>
        <p:spPr/>
        <p:txBody>
          <a:bodyPr>
            <a:normAutofit/>
          </a:bodyPr>
          <a:lstStyle/>
          <a:p>
            <a:r>
              <a:rPr lang="en-GB" sz="2400" b="1" dirty="0" smtClean="0"/>
              <a:t>What is randomisation?</a:t>
            </a:r>
            <a:endParaRPr lang="en-GB" sz="2400" b="1" dirty="0"/>
          </a:p>
        </p:txBody>
      </p:sp>
      <p:sp>
        <p:nvSpPr>
          <p:cNvPr id="5" name="Footer Placeholder 4"/>
          <p:cNvSpPr>
            <a:spLocks noGrp="1"/>
          </p:cNvSpPr>
          <p:nvPr>
            <p:ph type="ftr" sz="quarter" idx="11"/>
          </p:nvPr>
        </p:nvSpPr>
        <p:spPr/>
        <p:txBody>
          <a:bodyPr/>
          <a:lstStyle/>
          <a:p>
            <a:r>
              <a:rPr lang="en-GB" dirty="0" smtClean="0"/>
              <a:t>(C) Stephen Senn 2015</a:t>
            </a:r>
            <a:endParaRPr lang="en-GB" dirty="0"/>
          </a:p>
        </p:txBody>
      </p:sp>
      <p:sp>
        <p:nvSpPr>
          <p:cNvPr id="6" name="Slide Number Placeholder 5"/>
          <p:cNvSpPr>
            <a:spLocks noGrp="1"/>
          </p:cNvSpPr>
          <p:nvPr>
            <p:ph type="sldNum" sz="quarter" idx="12"/>
          </p:nvPr>
        </p:nvSpPr>
        <p:spPr/>
        <p:txBody>
          <a:bodyPr/>
          <a:lstStyle/>
          <a:p>
            <a:fld id="{A31427DD-6F30-4754-A642-98538026708B}" type="slidenum">
              <a:rPr lang="en-GB" smtClean="0"/>
              <a:t>8</a:t>
            </a:fld>
            <a:endParaRPr lang="en-GB" dirty="0"/>
          </a:p>
        </p:txBody>
      </p:sp>
    </p:spTree>
    <p:extLst>
      <p:ext uri="{BB962C8B-B14F-4D97-AF65-F5344CB8AC3E}">
        <p14:creationId xmlns:p14="http://schemas.microsoft.com/office/powerpoint/2010/main" val="2592056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Basics of clinical trials</a:t>
            </a:r>
            <a:endParaRPr lang="en-GB" dirty="0"/>
          </a:p>
        </p:txBody>
      </p:sp>
      <p:sp>
        <p:nvSpPr>
          <p:cNvPr id="3" name="Content Placeholder 2"/>
          <p:cNvSpPr>
            <a:spLocks noGrp="1"/>
          </p:cNvSpPr>
          <p:nvPr>
            <p:ph idx="1"/>
          </p:nvPr>
        </p:nvSpPr>
        <p:spPr/>
        <p:txBody>
          <a:bodyPr/>
          <a:lstStyle/>
          <a:p>
            <a:r>
              <a:rPr lang="en-GB" dirty="0" smtClean="0"/>
              <a:t>The physical basis of blinding involves placebos</a:t>
            </a:r>
          </a:p>
          <a:p>
            <a:r>
              <a:rPr lang="en-GB" dirty="0" smtClean="0"/>
              <a:t>Dummy drugs must be available that match each treatment in terms of taste, colour etc.</a:t>
            </a:r>
          </a:p>
          <a:p>
            <a:r>
              <a:rPr lang="en-GB" dirty="0" smtClean="0"/>
              <a:t>Every drug manufacturer is required to also make placebos to </a:t>
            </a:r>
            <a:r>
              <a:rPr lang="en-GB" smtClean="0"/>
              <a:t>their own </a:t>
            </a:r>
            <a:r>
              <a:rPr lang="en-GB" dirty="0" smtClean="0"/>
              <a:t>drugs for clinical research </a:t>
            </a:r>
            <a:r>
              <a:rPr lang="en-GB" i="1" dirty="0" smtClean="0"/>
              <a:t>and provide them to competitors when asked</a:t>
            </a:r>
          </a:p>
          <a:p>
            <a:endParaRPr lang="en-GB" dirty="0"/>
          </a:p>
        </p:txBody>
      </p:sp>
      <p:sp>
        <p:nvSpPr>
          <p:cNvPr id="4" name="Text Placeholder 3"/>
          <p:cNvSpPr>
            <a:spLocks noGrp="1"/>
          </p:cNvSpPr>
          <p:nvPr>
            <p:ph type="body" sz="half" idx="2"/>
          </p:nvPr>
        </p:nvSpPr>
        <p:spPr/>
        <p:txBody>
          <a:bodyPr>
            <a:normAutofit/>
          </a:bodyPr>
          <a:lstStyle/>
          <a:p>
            <a:r>
              <a:rPr lang="en-GB" sz="2400" b="1" dirty="0" smtClean="0"/>
              <a:t>The physical  basis  of blinding</a:t>
            </a:r>
            <a:endParaRPr lang="en-GB" sz="2400" b="1" dirty="0"/>
          </a:p>
        </p:txBody>
      </p:sp>
      <p:sp>
        <p:nvSpPr>
          <p:cNvPr id="5" name="Footer Placeholder 4"/>
          <p:cNvSpPr>
            <a:spLocks noGrp="1"/>
          </p:cNvSpPr>
          <p:nvPr>
            <p:ph type="ftr" sz="quarter" idx="11"/>
          </p:nvPr>
        </p:nvSpPr>
        <p:spPr/>
        <p:txBody>
          <a:bodyPr/>
          <a:lstStyle/>
          <a:p>
            <a:r>
              <a:rPr lang="en-GB" dirty="0" smtClean="0"/>
              <a:t>(C) Stephen Senn 2015</a:t>
            </a:r>
            <a:endParaRPr lang="en-GB" dirty="0"/>
          </a:p>
        </p:txBody>
      </p:sp>
      <p:sp>
        <p:nvSpPr>
          <p:cNvPr id="6" name="Slide Number Placeholder 5"/>
          <p:cNvSpPr>
            <a:spLocks noGrp="1"/>
          </p:cNvSpPr>
          <p:nvPr>
            <p:ph type="sldNum" sz="quarter" idx="12"/>
          </p:nvPr>
        </p:nvSpPr>
        <p:spPr/>
        <p:txBody>
          <a:bodyPr/>
          <a:lstStyle/>
          <a:p>
            <a:fld id="{A31427DD-6F30-4754-A642-98538026708B}" type="slidenum">
              <a:rPr lang="en-GB" smtClean="0"/>
              <a:t>9</a:t>
            </a:fld>
            <a:endParaRPr lang="en-GB" dirty="0"/>
          </a:p>
        </p:txBody>
      </p:sp>
    </p:spTree>
    <p:extLst>
      <p:ext uri="{BB962C8B-B14F-4D97-AF65-F5344CB8AC3E}">
        <p14:creationId xmlns:p14="http://schemas.microsoft.com/office/powerpoint/2010/main" val="3668069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CMS Template" id="{3F1D1210-561F-4396-BB73-F928953C3EA6}" vid="{53CDB8EC-4A23-439E-8D66-AEBB500BE5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CCMS Template</Template>
  <TotalTime>1146</TotalTime>
  <Words>6212</Words>
  <Application>Microsoft Office PowerPoint</Application>
  <PresentationFormat>Custom</PresentationFormat>
  <Paragraphs>859</Paragraphs>
  <Slides>61</Slides>
  <Notes>26</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Randomisation: Misunderstanding, myths and truth.</vt:lpstr>
      <vt:lpstr>Acknowledgements</vt:lpstr>
      <vt:lpstr>Plan</vt:lpstr>
      <vt:lpstr>Part I</vt:lpstr>
      <vt:lpstr>My excuse for this elementary introduction</vt:lpstr>
      <vt:lpstr>Basics of clinical trials</vt:lpstr>
      <vt:lpstr>Basics of clinical trials</vt:lpstr>
      <vt:lpstr>Basics of clinical trials</vt:lpstr>
      <vt:lpstr>Basics of clinical trials</vt:lpstr>
      <vt:lpstr>Basics of clinical trials</vt:lpstr>
      <vt:lpstr>Basics of clinical trials</vt:lpstr>
      <vt:lpstr>Two approaches to allocation</vt:lpstr>
      <vt:lpstr>Basics of clinical trials</vt:lpstr>
      <vt:lpstr>What Does Randomisation not Do?</vt:lpstr>
      <vt:lpstr>An Example</vt:lpstr>
      <vt:lpstr>Is randomisation fully efficient?</vt:lpstr>
      <vt:lpstr>But randomisation is often pretty good</vt:lpstr>
      <vt:lpstr>The TARGET study</vt:lpstr>
      <vt:lpstr>PowerPoint Presentation</vt:lpstr>
      <vt:lpstr>PowerPoint Presentation</vt:lpstr>
      <vt:lpstr>Why this complicated plan?</vt:lpstr>
      <vt:lpstr>Baseline Demographics</vt:lpstr>
      <vt:lpstr>Formal statistical analysis of baseline comparability</vt:lpstr>
      <vt:lpstr>Baseline Deviances</vt:lpstr>
      <vt:lpstr>Baseline Chi-square P-values</vt:lpstr>
      <vt:lpstr>To sum up</vt:lpstr>
      <vt:lpstr>Outcome Variables All four groups</vt:lpstr>
      <vt:lpstr>Outcome Variables Lumiracoxib only</vt:lpstr>
      <vt:lpstr>Deviances and P-Values Lumiracoxib only fitting Sub-study</vt:lpstr>
      <vt:lpstr>Is it a between-centre difference?</vt:lpstr>
      <vt:lpstr> A Simple Model</vt:lpstr>
      <vt:lpstr>Lessons from TARGET</vt:lpstr>
      <vt:lpstr>Part 2</vt:lpstr>
      <vt:lpstr>PowerPoint Presentation</vt:lpstr>
      <vt:lpstr>PowerPoint Presentation</vt:lpstr>
      <vt:lpstr>PowerPoint Presentation</vt:lpstr>
      <vt:lpstr>The morals</vt:lpstr>
      <vt:lpstr>The error</vt:lpstr>
      <vt:lpstr>A Red Herring</vt:lpstr>
      <vt:lpstr>You are not free to imagine anything at all</vt:lpstr>
      <vt:lpstr>What happens if you don’t pay attention</vt:lpstr>
      <vt:lpstr>In fact this is pointless</vt:lpstr>
      <vt:lpstr>The importance of ratios</vt:lpstr>
      <vt:lpstr>Hills and Armitage 1979</vt:lpstr>
      <vt:lpstr>Important points to note</vt:lpstr>
      <vt:lpstr>PowerPoint Presentation</vt:lpstr>
      <vt:lpstr>Two Parametric Approaches</vt:lpstr>
      <vt:lpstr>PowerPoint Presentation</vt:lpstr>
      <vt:lpstr>The two permutation* distributions summarised</vt:lpstr>
      <vt:lpstr>What happens if you balance but don’t condition?</vt:lpstr>
      <vt:lpstr>In terms of t-statistics</vt:lpstr>
      <vt:lpstr>The Shocking Truth</vt:lpstr>
      <vt:lpstr>Typical nonsense encountered in the medical press</vt:lpstr>
      <vt:lpstr>My Philosophy of Clinical Trials</vt:lpstr>
      <vt:lpstr>What’s out and What’s in Out                                         In</vt:lpstr>
      <vt:lpstr>Unresolved Issue</vt:lpstr>
      <vt:lpstr>The Problem</vt:lpstr>
      <vt:lpstr>A Quote from Jack Good</vt:lpstr>
      <vt:lpstr>Resolution?</vt:lpstr>
      <vt:lpstr>To sum up</vt:lpstr>
      <vt:lpstr>Finally</vt:lpstr>
    </vt:vector>
  </TitlesOfParts>
  <Company>CRP-Santé</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Senn</dc:creator>
  <cp:lastModifiedBy>Stephen</cp:lastModifiedBy>
  <cp:revision>58</cp:revision>
  <dcterms:created xsi:type="dcterms:W3CDTF">2014-05-12T15:01:31Z</dcterms:created>
  <dcterms:modified xsi:type="dcterms:W3CDTF">2015-08-05T17:01:48Z</dcterms:modified>
</cp:coreProperties>
</file>